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30"/>
  </p:notesMasterIdLst>
  <p:handoutMasterIdLst>
    <p:handoutMasterId r:id="rId31"/>
  </p:handoutMasterIdLst>
  <p:sldIdLst>
    <p:sldId id="258" r:id="rId2"/>
    <p:sldId id="321" r:id="rId3"/>
    <p:sldId id="320" r:id="rId4"/>
    <p:sldId id="265" r:id="rId5"/>
    <p:sldId id="290" r:id="rId6"/>
    <p:sldId id="326" r:id="rId7"/>
    <p:sldId id="259" r:id="rId8"/>
    <p:sldId id="327" r:id="rId9"/>
    <p:sldId id="328" r:id="rId10"/>
    <p:sldId id="332" r:id="rId11"/>
    <p:sldId id="333" r:id="rId12"/>
    <p:sldId id="334" r:id="rId13"/>
    <p:sldId id="322" r:id="rId14"/>
    <p:sldId id="337" r:id="rId15"/>
    <p:sldId id="338" r:id="rId16"/>
    <p:sldId id="343" r:id="rId17"/>
    <p:sldId id="344" r:id="rId18"/>
    <p:sldId id="345" r:id="rId19"/>
    <p:sldId id="346" r:id="rId20"/>
    <p:sldId id="347" r:id="rId21"/>
    <p:sldId id="348" r:id="rId22"/>
    <p:sldId id="349" r:id="rId23"/>
    <p:sldId id="350" r:id="rId24"/>
    <p:sldId id="352" r:id="rId25"/>
    <p:sldId id="353" r:id="rId26"/>
    <p:sldId id="323" r:id="rId27"/>
    <p:sldId id="336" r:id="rId28"/>
    <p:sldId id="307" r:id="rId29"/>
  </p:sldIdLst>
  <p:sldSz cx="9144000" cy="6858000" type="screen4x3"/>
  <p:notesSz cx="9942513" cy="676116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guide id="3" pos="16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A3"/>
    <a:srgbClr val="7F7F7F"/>
    <a:srgbClr val="C00000"/>
    <a:srgbClr val="90AFC6"/>
    <a:srgbClr val="F5F5F5"/>
    <a:srgbClr val="8BABC3"/>
    <a:srgbClr val="A6A6A6"/>
    <a:srgbClr val="789BB5"/>
    <a:srgbClr val="D54A47"/>
    <a:srgbClr val="5B86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8" autoAdjust="0"/>
    <p:restoredTop sz="94660"/>
  </p:normalViewPr>
  <p:slideViewPr>
    <p:cSldViewPr snapToGrid="0">
      <p:cViewPr varScale="1">
        <p:scale>
          <a:sx n="125" d="100"/>
          <a:sy n="125" d="100"/>
        </p:scale>
        <p:origin x="1428" y="102"/>
      </p:cViewPr>
      <p:guideLst>
        <p:guide orient="horz" pos="2160"/>
        <p:guide pos="2880"/>
        <p:guide pos="16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1790" y="1"/>
            <a:ext cx="4308422" cy="339232"/>
          </a:xfrm>
          <a:prstGeom prst="rect">
            <a:avLst/>
          </a:prstGeom>
        </p:spPr>
        <p:txBody>
          <a:bodyPr vert="horz" lIns="91440" tIns="45720" rIns="91440" bIns="45720" rtlCol="0"/>
          <a:lstStyle>
            <a:lvl1pPr algn="r">
              <a:defRPr sz="1200"/>
            </a:lvl1pPr>
          </a:lstStyle>
          <a:p>
            <a:fld id="{8D280AA6-A04A-47F3-97F7-EFC1BAA645F9}" type="datetimeFigureOut">
              <a:rPr lang="zh-CN" altLang="en-US" smtClean="0"/>
              <a:t>2023/6/9</a:t>
            </a:fld>
            <a:endParaRPr lang="zh-CN" altLang="en-US"/>
          </a:p>
        </p:txBody>
      </p:sp>
      <p:sp>
        <p:nvSpPr>
          <p:cNvPr id="4" name="页脚占位符 3"/>
          <p:cNvSpPr>
            <a:spLocks noGrp="1"/>
          </p:cNvSpPr>
          <p:nvPr>
            <p:ph type="ftr" sz="quarter" idx="2"/>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1790" y="6421932"/>
            <a:ext cx="4308422" cy="339231"/>
          </a:xfrm>
          <a:prstGeom prst="rect">
            <a:avLst/>
          </a:prstGeom>
        </p:spPr>
        <p:txBody>
          <a:bodyPr vert="horz" lIns="91440" tIns="45720" rIns="91440" bIns="45720" rtlCol="0" anchor="b"/>
          <a:lstStyle>
            <a:lvl1pPr algn="r">
              <a:defRPr sz="1200"/>
            </a:lvl1pPr>
          </a:lstStyle>
          <a:p>
            <a:fld id="{3F8F9CAD-5B3E-4948-B48C-79864FEC513C}" type="slidenum">
              <a:rPr lang="zh-CN" altLang="en-US" smtClean="0"/>
              <a:t>‹#›</a:t>
            </a:fld>
            <a:endParaRPr lang="zh-CN" altLang="en-US"/>
          </a:p>
        </p:txBody>
      </p:sp>
    </p:spTree>
    <p:extLst>
      <p:ext uri="{BB962C8B-B14F-4D97-AF65-F5344CB8AC3E}">
        <p14:creationId xmlns:p14="http://schemas.microsoft.com/office/powerpoint/2010/main" val="26961485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1790" y="1"/>
            <a:ext cx="4308422" cy="339232"/>
          </a:xfrm>
          <a:prstGeom prst="rect">
            <a:avLst/>
          </a:prstGeom>
        </p:spPr>
        <p:txBody>
          <a:bodyPr vert="horz" lIns="91440" tIns="45720" rIns="91440" bIns="45720" rtlCol="0"/>
          <a:lstStyle>
            <a:lvl1pPr algn="r">
              <a:defRPr sz="1200"/>
            </a:lvl1pPr>
          </a:lstStyle>
          <a:p>
            <a:fld id="{15A84553-D4CB-4436-A308-FC56A8E3EF4D}" type="datetimeFigureOut">
              <a:rPr lang="zh-CN" altLang="en-US" smtClean="0"/>
              <a:t>2023/6/9</a:t>
            </a:fld>
            <a:endParaRPr lang="zh-CN" altLang="en-US"/>
          </a:p>
        </p:txBody>
      </p:sp>
      <p:sp>
        <p:nvSpPr>
          <p:cNvPr id="4" name="幻灯片图像占位符 3"/>
          <p:cNvSpPr>
            <a:spLocks noGrp="1" noRot="1" noChangeAspect="1"/>
          </p:cNvSpPr>
          <p:nvPr>
            <p:ph type="sldImg" idx="2"/>
          </p:nvPr>
        </p:nvSpPr>
        <p:spPr>
          <a:xfrm>
            <a:off x="3449638" y="844550"/>
            <a:ext cx="3043237" cy="22828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4252" y="3253809"/>
            <a:ext cx="7954010" cy="2662208"/>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1790" y="6421932"/>
            <a:ext cx="4308422" cy="339231"/>
          </a:xfrm>
          <a:prstGeom prst="rect">
            <a:avLst/>
          </a:prstGeom>
        </p:spPr>
        <p:txBody>
          <a:bodyPr vert="horz" lIns="91440" tIns="45720" rIns="91440" bIns="45720" rtlCol="0" anchor="b"/>
          <a:lstStyle>
            <a:lvl1pPr algn="r">
              <a:defRPr sz="1200"/>
            </a:lvl1pPr>
          </a:lstStyle>
          <a:p>
            <a:fld id="{BC0A6B7D-4A1A-4A4D-93B7-D784EA5E4BF8}" type="slidenum">
              <a:rPr lang="zh-CN" altLang="en-US" smtClean="0"/>
              <a:t>‹#›</a:t>
            </a:fld>
            <a:endParaRPr lang="zh-CN" altLang="en-US"/>
          </a:p>
        </p:txBody>
      </p:sp>
    </p:spTree>
    <p:extLst>
      <p:ext uri="{BB962C8B-B14F-4D97-AF65-F5344CB8AC3E}">
        <p14:creationId xmlns:p14="http://schemas.microsoft.com/office/powerpoint/2010/main" val="1113041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613" y="140481"/>
            <a:ext cx="3194092" cy="855561"/>
          </a:xfrm>
          <a:prstGeom prst="rect">
            <a:avLst/>
          </a:prstGeom>
        </p:spPr>
      </p:pic>
      <p:sp>
        <p:nvSpPr>
          <p:cNvPr id="8" name="矩形 7"/>
          <p:cNvSpPr/>
          <p:nvPr userDrawn="1"/>
        </p:nvSpPr>
        <p:spPr>
          <a:xfrm>
            <a:off x="2228850" y="2492944"/>
            <a:ext cx="6915151" cy="4365057"/>
          </a:xfrm>
          <a:prstGeom prst="rect">
            <a:avLst/>
          </a:prstGeom>
          <a:blipFill dpi="0" rotWithShape="1">
            <a:blip r:embed="rId3">
              <a:alphaModFix amt="1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4" name="矩形 3"/>
          <p:cNvSpPr/>
          <p:nvPr userDrawn="1"/>
        </p:nvSpPr>
        <p:spPr>
          <a:xfrm>
            <a:off x="179613" y="1798271"/>
            <a:ext cx="8792938" cy="1524592"/>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39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p:cNvSpPr/>
          <p:nvPr userDrawn="1"/>
        </p:nvSpPr>
        <p:spPr>
          <a:xfrm>
            <a:off x="2228850" y="2492944"/>
            <a:ext cx="6915151" cy="4365057"/>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Tree>
    <p:extLst>
      <p:ext uri="{BB962C8B-B14F-4D97-AF65-F5344CB8AC3E}">
        <p14:creationId xmlns:p14="http://schemas.microsoft.com/office/powerpoint/2010/main" val="45826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3048000" y="6311900"/>
            <a:ext cx="1712913" cy="290513"/>
          </a:xfrm>
          <a:prstGeom prst="rect">
            <a:avLst/>
          </a:prstGeom>
          <a:ln/>
        </p:spPr>
        <p:txBody>
          <a:bodyPr/>
          <a:lstStyle>
            <a:lvl1pPr>
              <a:defRPr/>
            </a:lvl1pPr>
          </a:lstStyle>
          <a:p>
            <a:pPr>
              <a:defRPr/>
            </a:pPr>
            <a:fld id="{B6D33086-CE5C-43A2-AFC6-B149E37CEABC}" type="datetimeFigureOut">
              <a:rPr lang="en-US" altLang="zh-CN"/>
              <a:pPr>
                <a:defRPr/>
              </a:pPr>
              <a:t>6/9/2023</a:t>
            </a:fld>
            <a:endParaRPr lang="en-US" altLang="zh-CN"/>
          </a:p>
        </p:txBody>
      </p:sp>
      <p:sp>
        <p:nvSpPr>
          <p:cNvPr id="3" name="Rectangle 5"/>
          <p:cNvSpPr>
            <a:spLocks noGrp="1" noChangeArrowheads="1"/>
          </p:cNvSpPr>
          <p:nvPr>
            <p:ph type="ftr" sz="quarter" idx="11"/>
          </p:nvPr>
        </p:nvSpPr>
        <p:spPr>
          <a:xfrm>
            <a:off x="4830763" y="6323013"/>
            <a:ext cx="2311400" cy="290512"/>
          </a:xfrm>
          <a:prstGeom prst="rect">
            <a:avLst/>
          </a:prstGeom>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7116763" y="6323013"/>
            <a:ext cx="1616075" cy="290512"/>
          </a:xfrm>
          <a:prstGeom prst="rect">
            <a:avLst/>
          </a:prstGeom>
          <a:ln/>
        </p:spPr>
        <p:txBody>
          <a:bodyPr/>
          <a:lstStyle>
            <a:lvl1pPr>
              <a:defRPr/>
            </a:lvl1pPr>
          </a:lstStyle>
          <a:p>
            <a:pPr>
              <a:defRPr/>
            </a:pPr>
            <a:fld id="{44D419BC-9B4D-49F0-A82F-FD0EF74421BF}" type="slidenum">
              <a:rPr lang="zh-CN" altLang="en-US"/>
              <a:pPr>
                <a:defRPr/>
              </a:pPr>
              <a:t>‹#›</a:t>
            </a:fld>
            <a:endParaRPr lang="en-US" altLang="zh-CN"/>
          </a:p>
        </p:txBody>
      </p:sp>
    </p:spTree>
    <p:extLst>
      <p:ext uri="{BB962C8B-B14F-4D97-AF65-F5344CB8AC3E}">
        <p14:creationId xmlns:p14="http://schemas.microsoft.com/office/powerpoint/2010/main" val="32324776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70420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distill.pub/2021/gnn-intro/" TargetMode="External"/><Relationship Id="rId2" Type="http://schemas.openxmlformats.org/officeDocument/2006/relationships/hyperlink" Target="https://distill.pub/2021/understanding-gnns/"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44928" y="5586395"/>
            <a:ext cx="2254143" cy="1048172"/>
          </a:xfrm>
          <a:prstGeom prst="rect">
            <a:avLst/>
          </a:prstGeom>
        </p:spPr>
        <p:txBody>
          <a:bodyPr wrap="none">
            <a:spAutoFit/>
          </a:bodyPr>
          <a:lstStyle/>
          <a:p>
            <a:pPr algn="ctr">
              <a:lnSpc>
                <a:spcPct val="150000"/>
              </a:lnSpc>
            </a:pPr>
            <a:r>
              <a:rPr lang="zh-CN" altLang="en-US" sz="2200" b="1" dirty="0">
                <a:solidFill>
                  <a:srgbClr val="B83314"/>
                </a:solidFill>
              </a:rPr>
              <a:t>刘明康</a:t>
            </a:r>
            <a:endParaRPr lang="en-US" altLang="zh-CN" sz="2200" b="1" dirty="0">
              <a:solidFill>
                <a:srgbClr val="B83314"/>
              </a:solidFill>
            </a:endParaRPr>
          </a:p>
          <a:p>
            <a:pPr algn="ctr">
              <a:lnSpc>
                <a:spcPct val="150000"/>
              </a:lnSpc>
            </a:pPr>
            <a:r>
              <a:rPr lang="en-US" altLang="zh-CN" sz="2200" b="1" dirty="0">
                <a:solidFill>
                  <a:srgbClr val="B83314"/>
                </a:solidFill>
              </a:rPr>
              <a:t>2023</a:t>
            </a:r>
            <a:r>
              <a:rPr lang="zh-CN" altLang="en-US" sz="2200" b="1" dirty="0">
                <a:solidFill>
                  <a:srgbClr val="B83314"/>
                </a:solidFill>
              </a:rPr>
              <a:t>年</a:t>
            </a:r>
            <a:r>
              <a:rPr lang="en-US" altLang="zh-CN" sz="2200" b="1" dirty="0">
                <a:solidFill>
                  <a:srgbClr val="B83314"/>
                </a:solidFill>
              </a:rPr>
              <a:t>6</a:t>
            </a:r>
            <a:r>
              <a:rPr lang="zh-CN" altLang="en-US" sz="2200" b="1" dirty="0">
                <a:solidFill>
                  <a:srgbClr val="B83314"/>
                </a:solidFill>
              </a:rPr>
              <a:t>月</a:t>
            </a:r>
            <a:r>
              <a:rPr lang="en-US" altLang="zh-CN" sz="2200" b="1" dirty="0">
                <a:solidFill>
                  <a:srgbClr val="B83314"/>
                </a:solidFill>
              </a:rPr>
              <a:t>12</a:t>
            </a:r>
            <a:r>
              <a:rPr lang="zh-CN" altLang="en-US" sz="2200" b="1" dirty="0">
                <a:solidFill>
                  <a:srgbClr val="B83314"/>
                </a:solidFill>
              </a:rPr>
              <a:t>号</a:t>
            </a:r>
          </a:p>
        </p:txBody>
      </p:sp>
      <p:sp>
        <p:nvSpPr>
          <p:cNvPr id="3" name="文本框 2"/>
          <p:cNvSpPr txBox="1"/>
          <p:nvPr/>
        </p:nvSpPr>
        <p:spPr>
          <a:xfrm>
            <a:off x="613955" y="2093081"/>
            <a:ext cx="7916091" cy="938719"/>
          </a:xfrm>
          <a:prstGeom prst="rect">
            <a:avLst/>
          </a:prstGeom>
          <a:noFill/>
        </p:spPr>
        <p:txBody>
          <a:bodyPr wrap="square" rtlCol="0">
            <a:spAutoFit/>
          </a:bodyPr>
          <a:lstStyle/>
          <a:p>
            <a:pPr algn="ctr"/>
            <a:r>
              <a:rPr lang="zh-CN" altLang="en-US" sz="5500" b="1" dirty="0">
                <a:solidFill>
                  <a:schemeClr val="bg1"/>
                </a:solidFill>
              </a:rPr>
              <a:t>近期进展</a:t>
            </a:r>
          </a:p>
        </p:txBody>
      </p:sp>
    </p:spTree>
    <p:extLst>
      <p:ext uri="{BB962C8B-B14F-4D97-AF65-F5344CB8AC3E}">
        <p14:creationId xmlns:p14="http://schemas.microsoft.com/office/powerpoint/2010/main" val="3727733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Pro-GNN</a:t>
            </a:r>
            <a:endParaRPr lang="zh-CN" altLang="en-US" sz="3200" dirty="0">
              <a:solidFill>
                <a:schemeClr val="bg1"/>
              </a:solidFill>
              <a:latin typeface="隶书" pitchFamily="49" charset="-122"/>
              <a:ea typeface="隶书" pitchFamily="49" charset="-122"/>
              <a:cs typeface="+mn-cs"/>
            </a:endParaRP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0A8118A-380F-40CC-9F4A-E63E4CD27A3A}"/>
              </a:ext>
            </a:extLst>
          </p:cNvPr>
          <p:cNvSpPr txBox="1"/>
          <p:nvPr/>
        </p:nvSpPr>
        <p:spPr>
          <a:xfrm>
            <a:off x="542260" y="1043543"/>
            <a:ext cx="435740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发展思路：</a:t>
            </a:r>
            <a:r>
              <a:rPr lang="zh-CN" altLang="en-US" dirty="0">
                <a:solidFill>
                  <a:srgbClr val="FF0000"/>
                </a:solidFill>
              </a:rPr>
              <a:t>增加</a:t>
            </a:r>
            <a:r>
              <a:rPr lang="zh-CN" altLang="en-US" dirty="0"/>
              <a:t>有效信息的输入</a:t>
            </a:r>
          </a:p>
        </p:txBody>
      </p:sp>
      <p:sp>
        <p:nvSpPr>
          <p:cNvPr id="13" name="文本框 12">
            <a:extLst>
              <a:ext uri="{FF2B5EF4-FFF2-40B4-BE49-F238E27FC236}">
                <a16:creationId xmlns:a16="http://schemas.microsoft.com/office/drawing/2014/main" id="{A50C688A-E22B-4474-AC8C-2619A6A5E83C}"/>
              </a:ext>
            </a:extLst>
          </p:cNvPr>
          <p:cNvSpPr txBox="1"/>
          <p:nvPr/>
        </p:nvSpPr>
        <p:spPr>
          <a:xfrm>
            <a:off x="1171575" y="1499354"/>
            <a:ext cx="1781587" cy="369332"/>
          </a:xfrm>
          <a:prstGeom prst="rect">
            <a:avLst/>
          </a:prstGeom>
          <a:noFill/>
        </p:spPr>
        <p:txBody>
          <a:bodyPr wrap="square">
            <a:spAutoFit/>
          </a:bodyPr>
          <a:lstStyle/>
          <a:p>
            <a:r>
              <a:rPr lang="en-US" altLang="zh-CN" dirty="0"/>
              <a:t>1. </a:t>
            </a:r>
            <a:r>
              <a:rPr lang="zh-CN" altLang="en-US" dirty="0">
                <a:solidFill>
                  <a:srgbClr val="FF0000"/>
                </a:solidFill>
              </a:rPr>
              <a:t>增加</a:t>
            </a:r>
            <a:r>
              <a:rPr lang="zh-CN" altLang="en-US" dirty="0"/>
              <a:t>信息</a:t>
            </a:r>
          </a:p>
        </p:txBody>
      </p:sp>
      <p:pic>
        <p:nvPicPr>
          <p:cNvPr id="2" name="图片 1">
            <a:extLst>
              <a:ext uri="{FF2B5EF4-FFF2-40B4-BE49-F238E27FC236}">
                <a16:creationId xmlns:a16="http://schemas.microsoft.com/office/drawing/2014/main" id="{91D78981-6361-4884-A1EA-840E9B4F2AFD}"/>
              </a:ext>
            </a:extLst>
          </p:cNvPr>
          <p:cNvPicPr>
            <a:picLocks noChangeAspect="1"/>
          </p:cNvPicPr>
          <p:nvPr/>
        </p:nvPicPr>
        <p:blipFill>
          <a:blip r:embed="rId2"/>
          <a:stretch>
            <a:fillRect/>
          </a:stretch>
        </p:blipFill>
        <p:spPr>
          <a:xfrm>
            <a:off x="0" y="2575505"/>
            <a:ext cx="2953162" cy="3238952"/>
          </a:xfrm>
          <a:prstGeom prst="rect">
            <a:avLst/>
          </a:prstGeom>
        </p:spPr>
      </p:pic>
      <p:sp>
        <p:nvSpPr>
          <p:cNvPr id="3" name="文本框 2">
            <a:extLst>
              <a:ext uri="{FF2B5EF4-FFF2-40B4-BE49-F238E27FC236}">
                <a16:creationId xmlns:a16="http://schemas.microsoft.com/office/drawing/2014/main" id="{243993D3-BACC-48D2-A339-27C7F4CD28E5}"/>
              </a:ext>
            </a:extLst>
          </p:cNvPr>
          <p:cNvSpPr txBox="1"/>
          <p:nvPr/>
        </p:nvSpPr>
        <p:spPr>
          <a:xfrm>
            <a:off x="520371" y="5814457"/>
            <a:ext cx="2200589" cy="646331"/>
          </a:xfrm>
          <a:prstGeom prst="rect">
            <a:avLst/>
          </a:prstGeom>
          <a:noFill/>
        </p:spPr>
        <p:txBody>
          <a:bodyPr wrap="square" rtlCol="0">
            <a:spAutoFit/>
          </a:bodyPr>
          <a:lstStyle/>
          <a:p>
            <a:pPr algn="ctr"/>
            <a:r>
              <a:rPr lang="en-US" altLang="zh-CN" dirty="0"/>
              <a:t>2020 </a:t>
            </a:r>
            <a:r>
              <a:rPr lang="en-US" altLang="zh-CN" dirty="0" err="1"/>
              <a:t>DimeNet</a:t>
            </a:r>
            <a:endParaRPr lang="en-US" altLang="zh-CN" dirty="0"/>
          </a:p>
          <a:p>
            <a:pPr algn="ctr"/>
            <a:r>
              <a:rPr lang="zh-CN" altLang="en-US" dirty="0"/>
              <a:t>添加角度信息</a:t>
            </a:r>
          </a:p>
        </p:txBody>
      </p:sp>
      <p:pic>
        <p:nvPicPr>
          <p:cNvPr id="4" name="图片 3">
            <a:extLst>
              <a:ext uri="{FF2B5EF4-FFF2-40B4-BE49-F238E27FC236}">
                <a16:creationId xmlns:a16="http://schemas.microsoft.com/office/drawing/2014/main" id="{D4627933-E449-4698-A79D-CC62F27D3A68}"/>
              </a:ext>
            </a:extLst>
          </p:cNvPr>
          <p:cNvPicPr>
            <a:picLocks noChangeAspect="1"/>
          </p:cNvPicPr>
          <p:nvPr/>
        </p:nvPicPr>
        <p:blipFill>
          <a:blip r:embed="rId3"/>
          <a:stretch>
            <a:fillRect/>
          </a:stretch>
        </p:blipFill>
        <p:spPr>
          <a:xfrm>
            <a:off x="3078533" y="2191852"/>
            <a:ext cx="2200589" cy="3628167"/>
          </a:xfrm>
          <a:prstGeom prst="rect">
            <a:avLst/>
          </a:prstGeom>
        </p:spPr>
      </p:pic>
      <p:sp>
        <p:nvSpPr>
          <p:cNvPr id="17" name="文本框 16">
            <a:extLst>
              <a:ext uri="{FF2B5EF4-FFF2-40B4-BE49-F238E27FC236}">
                <a16:creationId xmlns:a16="http://schemas.microsoft.com/office/drawing/2014/main" id="{2478C6F5-5A47-4580-B88C-8EF4C4A2F47E}"/>
              </a:ext>
            </a:extLst>
          </p:cNvPr>
          <p:cNvSpPr txBox="1"/>
          <p:nvPr/>
        </p:nvSpPr>
        <p:spPr>
          <a:xfrm>
            <a:off x="2953162" y="5814457"/>
            <a:ext cx="2451329" cy="646331"/>
          </a:xfrm>
          <a:prstGeom prst="rect">
            <a:avLst/>
          </a:prstGeom>
          <a:noFill/>
        </p:spPr>
        <p:txBody>
          <a:bodyPr wrap="square" rtlCol="0">
            <a:spAutoFit/>
          </a:bodyPr>
          <a:lstStyle/>
          <a:p>
            <a:pPr algn="ctr"/>
            <a:r>
              <a:rPr lang="en-US" altLang="zh-CN" dirty="0"/>
              <a:t>2021 </a:t>
            </a:r>
            <a:r>
              <a:rPr lang="en-US" altLang="zh-CN" dirty="0" err="1"/>
              <a:t>GemNet</a:t>
            </a:r>
            <a:r>
              <a:rPr lang="en-US" altLang="zh-CN" dirty="0"/>
              <a:t>(SMP)</a:t>
            </a:r>
          </a:p>
          <a:p>
            <a:pPr algn="ctr"/>
            <a:r>
              <a:rPr lang="zh-CN" altLang="en-US" dirty="0"/>
              <a:t>添加二面角信息</a:t>
            </a:r>
          </a:p>
        </p:txBody>
      </p:sp>
      <p:pic>
        <p:nvPicPr>
          <p:cNvPr id="6" name="图片 5">
            <a:extLst>
              <a:ext uri="{FF2B5EF4-FFF2-40B4-BE49-F238E27FC236}">
                <a16:creationId xmlns:a16="http://schemas.microsoft.com/office/drawing/2014/main" id="{0F34F101-5903-4B85-A26A-AA5375263506}"/>
              </a:ext>
            </a:extLst>
          </p:cNvPr>
          <p:cNvPicPr>
            <a:picLocks noChangeAspect="1"/>
          </p:cNvPicPr>
          <p:nvPr/>
        </p:nvPicPr>
        <p:blipFill>
          <a:blip r:embed="rId4"/>
          <a:stretch>
            <a:fillRect/>
          </a:stretch>
        </p:blipFill>
        <p:spPr>
          <a:xfrm>
            <a:off x="5463574" y="1868686"/>
            <a:ext cx="3650682" cy="3945771"/>
          </a:xfrm>
          <a:prstGeom prst="rect">
            <a:avLst/>
          </a:prstGeom>
        </p:spPr>
      </p:pic>
      <p:sp>
        <p:nvSpPr>
          <p:cNvPr id="21" name="文本框 20">
            <a:extLst>
              <a:ext uri="{FF2B5EF4-FFF2-40B4-BE49-F238E27FC236}">
                <a16:creationId xmlns:a16="http://schemas.microsoft.com/office/drawing/2014/main" id="{8152F2ED-CC82-483C-90CD-5541BB32FFBB}"/>
              </a:ext>
            </a:extLst>
          </p:cNvPr>
          <p:cNvSpPr txBox="1"/>
          <p:nvPr/>
        </p:nvSpPr>
        <p:spPr>
          <a:xfrm>
            <a:off x="5740958" y="5814457"/>
            <a:ext cx="3360780" cy="646331"/>
          </a:xfrm>
          <a:prstGeom prst="rect">
            <a:avLst/>
          </a:prstGeom>
          <a:noFill/>
        </p:spPr>
        <p:txBody>
          <a:bodyPr wrap="square" rtlCol="0">
            <a:spAutoFit/>
          </a:bodyPr>
          <a:lstStyle/>
          <a:p>
            <a:pPr algn="ctr"/>
            <a:r>
              <a:rPr lang="en-US" altLang="zh-CN" dirty="0"/>
              <a:t>Unpublished </a:t>
            </a:r>
            <a:r>
              <a:rPr lang="en-US" altLang="zh-CN" dirty="0" err="1"/>
              <a:t>uni</a:t>
            </a:r>
            <a:r>
              <a:rPr lang="en-US" altLang="zh-CN" dirty="0"/>
              <a:t>-QSAR</a:t>
            </a:r>
          </a:p>
          <a:p>
            <a:pPr algn="ctr"/>
            <a:r>
              <a:rPr lang="zh-CN" altLang="en-US" dirty="0"/>
              <a:t>指纹，描述符，</a:t>
            </a:r>
            <a:r>
              <a:rPr lang="en-US" altLang="zh-CN" dirty="0"/>
              <a:t>2D</a:t>
            </a:r>
            <a:r>
              <a:rPr lang="zh-CN" altLang="en-US" dirty="0"/>
              <a:t>图，</a:t>
            </a:r>
            <a:r>
              <a:rPr lang="en-US" altLang="zh-CN" dirty="0"/>
              <a:t>3D</a:t>
            </a:r>
            <a:r>
              <a:rPr lang="zh-CN" altLang="en-US" dirty="0"/>
              <a:t>坐标</a:t>
            </a:r>
          </a:p>
        </p:txBody>
      </p:sp>
    </p:spTree>
    <p:extLst>
      <p:ext uri="{BB962C8B-B14F-4D97-AF65-F5344CB8AC3E}">
        <p14:creationId xmlns:p14="http://schemas.microsoft.com/office/powerpoint/2010/main" val="3778580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Pro-GNN</a:t>
            </a:r>
            <a:endParaRPr lang="zh-CN" altLang="en-US" sz="3200" dirty="0">
              <a:solidFill>
                <a:schemeClr val="bg1"/>
              </a:solidFill>
              <a:latin typeface="隶书" pitchFamily="49" charset="-122"/>
              <a:ea typeface="隶书" pitchFamily="49" charset="-122"/>
              <a:cs typeface="+mn-cs"/>
            </a:endParaRP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04D7906-1DAC-490F-AB6B-FD17CEC7FB8C}"/>
              </a:ext>
            </a:extLst>
          </p:cNvPr>
          <p:cNvSpPr txBox="1"/>
          <p:nvPr/>
        </p:nvSpPr>
        <p:spPr>
          <a:xfrm>
            <a:off x="542260" y="1043543"/>
            <a:ext cx="435740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发展思路：增加</a:t>
            </a:r>
            <a:r>
              <a:rPr lang="zh-CN" altLang="en-US" dirty="0">
                <a:solidFill>
                  <a:srgbClr val="FF0000"/>
                </a:solidFill>
              </a:rPr>
              <a:t>有效</a:t>
            </a:r>
            <a:r>
              <a:rPr lang="zh-CN" altLang="en-US" dirty="0"/>
              <a:t>信息的输入</a:t>
            </a:r>
          </a:p>
        </p:txBody>
      </p:sp>
      <p:sp>
        <p:nvSpPr>
          <p:cNvPr id="7" name="文本框 6">
            <a:extLst>
              <a:ext uri="{FF2B5EF4-FFF2-40B4-BE49-F238E27FC236}">
                <a16:creationId xmlns:a16="http://schemas.microsoft.com/office/drawing/2014/main" id="{CDC85CC2-5B92-4E39-AAC7-8E41151C3759}"/>
              </a:ext>
            </a:extLst>
          </p:cNvPr>
          <p:cNvSpPr txBox="1"/>
          <p:nvPr/>
        </p:nvSpPr>
        <p:spPr>
          <a:xfrm>
            <a:off x="1171575" y="1499354"/>
            <a:ext cx="6391275" cy="369332"/>
          </a:xfrm>
          <a:prstGeom prst="rect">
            <a:avLst/>
          </a:prstGeom>
          <a:noFill/>
        </p:spPr>
        <p:txBody>
          <a:bodyPr wrap="square">
            <a:spAutoFit/>
          </a:bodyPr>
          <a:lstStyle/>
          <a:p>
            <a:r>
              <a:rPr lang="en-US" altLang="zh-CN" dirty="0"/>
              <a:t>2. </a:t>
            </a:r>
            <a:r>
              <a:rPr lang="zh-CN" altLang="en-US" dirty="0"/>
              <a:t>提高输入信息的</a:t>
            </a:r>
            <a:r>
              <a:rPr lang="zh-CN" altLang="en-US" dirty="0">
                <a:solidFill>
                  <a:srgbClr val="FF0000"/>
                </a:solidFill>
              </a:rPr>
              <a:t>有效</a:t>
            </a:r>
            <a:r>
              <a:rPr lang="zh-CN" altLang="en-US" dirty="0"/>
              <a:t>性：满足</a:t>
            </a:r>
            <a:r>
              <a:rPr lang="en-US" altLang="zh-CN" dirty="0"/>
              <a:t>E3, SE3, SO3</a:t>
            </a:r>
            <a:r>
              <a:rPr lang="zh-CN" altLang="en-US" dirty="0"/>
              <a:t>等对称性要求</a:t>
            </a:r>
          </a:p>
        </p:txBody>
      </p:sp>
      <p:pic>
        <p:nvPicPr>
          <p:cNvPr id="9" name="图片 8">
            <a:extLst>
              <a:ext uri="{FF2B5EF4-FFF2-40B4-BE49-F238E27FC236}">
                <a16:creationId xmlns:a16="http://schemas.microsoft.com/office/drawing/2014/main" id="{A5DDB0EE-8BF6-43DD-B4DF-D681652BECF3}"/>
              </a:ext>
            </a:extLst>
          </p:cNvPr>
          <p:cNvPicPr>
            <a:picLocks noChangeAspect="1"/>
          </p:cNvPicPr>
          <p:nvPr/>
        </p:nvPicPr>
        <p:blipFill>
          <a:blip r:embed="rId2"/>
          <a:stretch>
            <a:fillRect/>
          </a:stretch>
        </p:blipFill>
        <p:spPr>
          <a:xfrm>
            <a:off x="0" y="2468091"/>
            <a:ext cx="2953162" cy="3238952"/>
          </a:xfrm>
          <a:prstGeom prst="rect">
            <a:avLst/>
          </a:prstGeom>
        </p:spPr>
      </p:pic>
      <p:sp>
        <p:nvSpPr>
          <p:cNvPr id="10" name="文本框 9">
            <a:extLst>
              <a:ext uri="{FF2B5EF4-FFF2-40B4-BE49-F238E27FC236}">
                <a16:creationId xmlns:a16="http://schemas.microsoft.com/office/drawing/2014/main" id="{4018D3C9-253D-4647-9502-E899A04E3666}"/>
              </a:ext>
            </a:extLst>
          </p:cNvPr>
          <p:cNvSpPr txBox="1"/>
          <p:nvPr/>
        </p:nvSpPr>
        <p:spPr>
          <a:xfrm>
            <a:off x="126656" y="2098759"/>
            <a:ext cx="2594304" cy="369332"/>
          </a:xfrm>
          <a:prstGeom prst="rect">
            <a:avLst/>
          </a:prstGeom>
          <a:noFill/>
        </p:spPr>
        <p:txBody>
          <a:bodyPr wrap="square" rtlCol="0">
            <a:spAutoFit/>
          </a:bodyPr>
          <a:lstStyle/>
          <a:p>
            <a:pPr algn="ctr"/>
            <a:r>
              <a:rPr lang="zh-CN" altLang="en-US" dirty="0"/>
              <a:t>以 </a:t>
            </a:r>
            <a:r>
              <a:rPr lang="en-US" altLang="zh-CN" dirty="0"/>
              <a:t>2020 </a:t>
            </a:r>
            <a:r>
              <a:rPr lang="en-US" altLang="zh-CN" dirty="0" err="1"/>
              <a:t>DimeNet</a:t>
            </a:r>
            <a:r>
              <a:rPr lang="en-US" altLang="zh-CN" dirty="0"/>
              <a:t> </a:t>
            </a:r>
            <a:r>
              <a:rPr lang="zh-CN" altLang="en-US" dirty="0"/>
              <a:t>为例</a:t>
            </a:r>
            <a:endParaRPr lang="en-US" altLang="zh-CN" dirty="0"/>
          </a:p>
        </p:txBody>
      </p:sp>
      <p:sp>
        <p:nvSpPr>
          <p:cNvPr id="21" name="文本框 20">
            <a:extLst>
              <a:ext uri="{FF2B5EF4-FFF2-40B4-BE49-F238E27FC236}">
                <a16:creationId xmlns:a16="http://schemas.microsoft.com/office/drawing/2014/main" id="{8630C0FE-F8FD-4C70-98C4-45A9E512DED0}"/>
              </a:ext>
            </a:extLst>
          </p:cNvPr>
          <p:cNvSpPr txBox="1"/>
          <p:nvPr/>
        </p:nvSpPr>
        <p:spPr>
          <a:xfrm>
            <a:off x="6190840" y="2170273"/>
            <a:ext cx="2709320"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旋转不变（等价）性</a:t>
            </a:r>
            <a:endParaRPr lang="en-US" altLang="zh-CN" dirty="0"/>
          </a:p>
          <a:p>
            <a:pPr marL="285750" indent="-285750">
              <a:buFont typeface="Arial" panose="020B0604020202020204" pitchFamily="34" charset="0"/>
              <a:buChar char="•"/>
            </a:pPr>
            <a:r>
              <a:rPr lang="zh-CN" altLang="en-US" dirty="0"/>
              <a:t>平移不变（等价）性</a:t>
            </a:r>
            <a:endParaRPr lang="en-US" altLang="zh-CN" dirty="0"/>
          </a:p>
          <a:p>
            <a:pPr marL="285750" indent="-285750">
              <a:buFont typeface="Arial" panose="020B0604020202020204" pitchFamily="34" charset="0"/>
              <a:buChar char="•"/>
            </a:pPr>
            <a:r>
              <a:rPr lang="zh-CN" altLang="en-US" dirty="0"/>
              <a:t>置换不变（等价）性</a:t>
            </a:r>
          </a:p>
        </p:txBody>
      </p:sp>
      <p:pic>
        <p:nvPicPr>
          <p:cNvPr id="22" name="图片 21">
            <a:extLst>
              <a:ext uri="{FF2B5EF4-FFF2-40B4-BE49-F238E27FC236}">
                <a16:creationId xmlns:a16="http://schemas.microsoft.com/office/drawing/2014/main" id="{7F3D97D6-BBD6-4FAD-84A0-98666BC6EEDD}"/>
              </a:ext>
            </a:extLst>
          </p:cNvPr>
          <p:cNvPicPr>
            <a:picLocks noChangeAspect="1"/>
          </p:cNvPicPr>
          <p:nvPr/>
        </p:nvPicPr>
        <p:blipFill>
          <a:blip r:embed="rId3"/>
          <a:stretch>
            <a:fillRect/>
          </a:stretch>
        </p:blipFill>
        <p:spPr>
          <a:xfrm>
            <a:off x="3095625" y="4425071"/>
            <a:ext cx="6048375" cy="2432929"/>
          </a:xfrm>
          <a:prstGeom prst="rect">
            <a:avLst/>
          </a:prstGeom>
        </p:spPr>
      </p:pic>
      <p:cxnSp>
        <p:nvCxnSpPr>
          <p:cNvPr id="32" name="直接箭头连接符 31">
            <a:extLst>
              <a:ext uri="{FF2B5EF4-FFF2-40B4-BE49-F238E27FC236}">
                <a16:creationId xmlns:a16="http://schemas.microsoft.com/office/drawing/2014/main" id="{82BE9712-6797-466A-AD70-F698BD809174}"/>
              </a:ext>
            </a:extLst>
          </p:cNvPr>
          <p:cNvCxnSpPr>
            <a:cxnSpLocks/>
          </p:cNvCxnSpPr>
          <p:nvPr/>
        </p:nvCxnSpPr>
        <p:spPr>
          <a:xfrm flipV="1">
            <a:off x="1933602" y="3746536"/>
            <a:ext cx="650667" cy="32411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D36ECBE-C44D-4575-9119-A2EF225822E2}"/>
              </a:ext>
            </a:extLst>
          </p:cNvPr>
          <p:cNvCxnSpPr>
            <a:cxnSpLocks/>
          </p:cNvCxnSpPr>
          <p:nvPr/>
        </p:nvCxnSpPr>
        <p:spPr>
          <a:xfrm flipV="1">
            <a:off x="1330577" y="2837423"/>
            <a:ext cx="1046863" cy="38999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AED33BC-B3AA-41AD-A5E3-BC5CE1F9A39E}"/>
              </a:ext>
            </a:extLst>
          </p:cNvPr>
          <p:cNvSpPr txBox="1"/>
          <p:nvPr/>
        </p:nvSpPr>
        <p:spPr>
          <a:xfrm>
            <a:off x="2287360" y="2534311"/>
            <a:ext cx="3336200" cy="646331"/>
          </a:xfrm>
          <a:prstGeom prst="rect">
            <a:avLst/>
          </a:prstGeom>
          <a:noFill/>
        </p:spPr>
        <p:txBody>
          <a:bodyPr wrap="square">
            <a:spAutoFit/>
          </a:bodyPr>
          <a:lstStyle/>
          <a:p>
            <a:r>
              <a:rPr lang="en-US" altLang="zh-CN" dirty="0"/>
              <a:t>local 3D substructure encoding (embedding, LSE)</a:t>
            </a:r>
            <a:endParaRPr lang="zh-CN" altLang="en-US" dirty="0"/>
          </a:p>
        </p:txBody>
      </p:sp>
      <p:sp>
        <p:nvSpPr>
          <p:cNvPr id="42" name="文本框 41">
            <a:extLst>
              <a:ext uri="{FF2B5EF4-FFF2-40B4-BE49-F238E27FC236}">
                <a16:creationId xmlns:a16="http://schemas.microsoft.com/office/drawing/2014/main" id="{B5B1690A-FB02-499F-843A-6841D94B5E5A}"/>
              </a:ext>
            </a:extLst>
          </p:cNvPr>
          <p:cNvSpPr txBox="1"/>
          <p:nvPr/>
        </p:nvSpPr>
        <p:spPr>
          <a:xfrm>
            <a:off x="2530700" y="3339463"/>
            <a:ext cx="3221831" cy="646331"/>
          </a:xfrm>
          <a:prstGeom prst="rect">
            <a:avLst/>
          </a:prstGeom>
          <a:noFill/>
        </p:spPr>
        <p:txBody>
          <a:bodyPr wrap="square">
            <a:spAutoFit/>
          </a:bodyPr>
          <a:lstStyle/>
          <a:p>
            <a:r>
              <a:rPr lang="en-US" altLang="zh-CN" dirty="0"/>
              <a:t>frame transition encoding (message passing, FTE)</a:t>
            </a:r>
            <a:endParaRPr lang="zh-CN" altLang="en-US" dirty="0"/>
          </a:p>
        </p:txBody>
      </p:sp>
      <p:cxnSp>
        <p:nvCxnSpPr>
          <p:cNvPr id="45" name="直接箭头连接符 44">
            <a:extLst>
              <a:ext uri="{FF2B5EF4-FFF2-40B4-BE49-F238E27FC236}">
                <a16:creationId xmlns:a16="http://schemas.microsoft.com/office/drawing/2014/main" id="{79172875-870B-411B-A1CE-36B5FA9AD0BB}"/>
              </a:ext>
            </a:extLst>
          </p:cNvPr>
          <p:cNvCxnSpPr>
            <a:cxnSpLocks/>
          </p:cNvCxnSpPr>
          <p:nvPr/>
        </p:nvCxnSpPr>
        <p:spPr>
          <a:xfrm flipV="1">
            <a:off x="5483862" y="2867119"/>
            <a:ext cx="758988" cy="66886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FD83A32-F898-40D0-8B5A-A798C585CEC6}"/>
              </a:ext>
            </a:extLst>
          </p:cNvPr>
          <p:cNvCxnSpPr>
            <a:cxnSpLocks/>
            <a:endCxn id="21" idx="1"/>
          </p:cNvCxnSpPr>
          <p:nvPr/>
        </p:nvCxnSpPr>
        <p:spPr>
          <a:xfrm flipV="1">
            <a:off x="4880837" y="2631938"/>
            <a:ext cx="1310003" cy="7636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A899DC22-E198-4878-A08E-A0B301B76165}"/>
              </a:ext>
            </a:extLst>
          </p:cNvPr>
          <p:cNvCxnSpPr>
            <a:cxnSpLocks/>
          </p:cNvCxnSpPr>
          <p:nvPr/>
        </p:nvCxnSpPr>
        <p:spPr>
          <a:xfrm>
            <a:off x="6580343" y="1824640"/>
            <a:ext cx="229787" cy="39786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42C38A22-EAC1-4B79-BCAB-D9D1AE867ECB}"/>
              </a:ext>
            </a:extLst>
          </p:cNvPr>
          <p:cNvSpPr txBox="1"/>
          <p:nvPr/>
        </p:nvSpPr>
        <p:spPr>
          <a:xfrm>
            <a:off x="6520602" y="4051927"/>
            <a:ext cx="1925062" cy="369332"/>
          </a:xfrm>
          <a:prstGeom prst="rect">
            <a:avLst/>
          </a:prstGeom>
          <a:noFill/>
        </p:spPr>
        <p:txBody>
          <a:bodyPr wrap="square" rtlCol="0">
            <a:spAutoFit/>
          </a:bodyPr>
          <a:lstStyle/>
          <a:p>
            <a:r>
              <a:rPr lang="en-US" altLang="zh-CN" dirty="0" err="1"/>
              <a:t>LeftNet</a:t>
            </a:r>
            <a:r>
              <a:rPr lang="en-US" altLang="zh-CN" dirty="0"/>
              <a:t> Table 1</a:t>
            </a:r>
            <a:endParaRPr lang="zh-CN" altLang="en-US" dirty="0"/>
          </a:p>
        </p:txBody>
      </p:sp>
    </p:spTree>
    <p:extLst>
      <p:ext uri="{BB962C8B-B14F-4D97-AF65-F5344CB8AC3E}">
        <p14:creationId xmlns:p14="http://schemas.microsoft.com/office/powerpoint/2010/main" val="2303001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Pro-GNN</a:t>
            </a:r>
            <a:endParaRPr lang="zh-CN" altLang="en-US" sz="3200" dirty="0">
              <a:solidFill>
                <a:schemeClr val="bg1"/>
              </a:solidFill>
              <a:latin typeface="隶书" pitchFamily="49" charset="-122"/>
              <a:ea typeface="隶书" pitchFamily="49" charset="-122"/>
              <a:cs typeface="+mn-cs"/>
            </a:endParaRP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73E41C83-5D1C-45D5-9972-88F2E485596A}"/>
              </a:ext>
            </a:extLst>
          </p:cNvPr>
          <p:cNvSpPr txBox="1"/>
          <p:nvPr/>
        </p:nvSpPr>
        <p:spPr>
          <a:xfrm>
            <a:off x="541178" y="843075"/>
            <a:ext cx="2402989"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模型大小和性能</a:t>
            </a:r>
          </a:p>
        </p:txBody>
      </p:sp>
      <p:pic>
        <p:nvPicPr>
          <p:cNvPr id="2" name="图片 1">
            <a:extLst>
              <a:ext uri="{FF2B5EF4-FFF2-40B4-BE49-F238E27FC236}">
                <a16:creationId xmlns:a16="http://schemas.microsoft.com/office/drawing/2014/main" id="{7D6A95BC-8ABD-4495-9995-C7164B9C8C42}"/>
              </a:ext>
            </a:extLst>
          </p:cNvPr>
          <p:cNvPicPr>
            <a:picLocks noChangeAspect="1"/>
          </p:cNvPicPr>
          <p:nvPr/>
        </p:nvPicPr>
        <p:blipFill>
          <a:blip r:embed="rId2"/>
          <a:stretch>
            <a:fillRect/>
          </a:stretch>
        </p:blipFill>
        <p:spPr>
          <a:xfrm>
            <a:off x="425283" y="1212407"/>
            <a:ext cx="7316665" cy="2212169"/>
          </a:xfrm>
          <a:prstGeom prst="rect">
            <a:avLst/>
          </a:prstGeom>
        </p:spPr>
      </p:pic>
      <p:pic>
        <p:nvPicPr>
          <p:cNvPr id="3" name="图片 2">
            <a:extLst>
              <a:ext uri="{FF2B5EF4-FFF2-40B4-BE49-F238E27FC236}">
                <a16:creationId xmlns:a16="http://schemas.microsoft.com/office/drawing/2014/main" id="{6F4A1DDE-25C6-4BE5-AA62-DBA4AA452B43}"/>
              </a:ext>
            </a:extLst>
          </p:cNvPr>
          <p:cNvPicPr>
            <a:picLocks noChangeAspect="1"/>
          </p:cNvPicPr>
          <p:nvPr/>
        </p:nvPicPr>
        <p:blipFill>
          <a:blip r:embed="rId3"/>
          <a:stretch>
            <a:fillRect/>
          </a:stretch>
        </p:blipFill>
        <p:spPr>
          <a:xfrm>
            <a:off x="1219479" y="5499580"/>
            <a:ext cx="4133313" cy="1358420"/>
          </a:xfrm>
          <a:prstGeom prst="rect">
            <a:avLst/>
          </a:prstGeom>
        </p:spPr>
      </p:pic>
      <p:pic>
        <p:nvPicPr>
          <p:cNvPr id="4" name="图片 3">
            <a:extLst>
              <a:ext uri="{FF2B5EF4-FFF2-40B4-BE49-F238E27FC236}">
                <a16:creationId xmlns:a16="http://schemas.microsoft.com/office/drawing/2014/main" id="{AE927FE7-BDF1-45F8-B1F3-33C6C4EB4B44}"/>
              </a:ext>
            </a:extLst>
          </p:cNvPr>
          <p:cNvPicPr>
            <a:picLocks noChangeAspect="1"/>
          </p:cNvPicPr>
          <p:nvPr/>
        </p:nvPicPr>
        <p:blipFill>
          <a:blip r:embed="rId4"/>
          <a:stretch>
            <a:fillRect/>
          </a:stretch>
        </p:blipFill>
        <p:spPr>
          <a:xfrm>
            <a:off x="6464581" y="3424576"/>
            <a:ext cx="2469870" cy="3433424"/>
          </a:xfrm>
          <a:prstGeom prst="rect">
            <a:avLst/>
          </a:prstGeom>
        </p:spPr>
      </p:pic>
      <p:sp>
        <p:nvSpPr>
          <p:cNvPr id="5" name="文本框 4">
            <a:extLst>
              <a:ext uri="{FF2B5EF4-FFF2-40B4-BE49-F238E27FC236}">
                <a16:creationId xmlns:a16="http://schemas.microsoft.com/office/drawing/2014/main" id="{2AE73BD0-E61D-46E5-B70A-FAABE222D5B2}"/>
              </a:ext>
            </a:extLst>
          </p:cNvPr>
          <p:cNvSpPr txBox="1"/>
          <p:nvPr/>
        </p:nvSpPr>
        <p:spPr>
          <a:xfrm>
            <a:off x="1577591" y="4192845"/>
            <a:ext cx="3486777"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预训练模型达到</a:t>
            </a:r>
            <a:r>
              <a:rPr lang="en-US" altLang="zh-CN" dirty="0"/>
              <a:t>47M</a:t>
            </a:r>
            <a:r>
              <a:rPr lang="zh-CN" altLang="en-US" dirty="0"/>
              <a:t>参数</a:t>
            </a:r>
            <a:endParaRPr lang="en-US" altLang="zh-CN" dirty="0"/>
          </a:p>
          <a:p>
            <a:pPr marL="285750" indent="-285750">
              <a:buFont typeface="Arial" panose="020B0604020202020204" pitchFamily="34" charset="0"/>
              <a:buChar char="•"/>
            </a:pPr>
            <a:r>
              <a:rPr lang="en-US" altLang="zh-CN" dirty="0"/>
              <a:t>SO3krates</a:t>
            </a:r>
            <a:r>
              <a:rPr lang="zh-CN" altLang="en-US" dirty="0"/>
              <a:t>不到</a:t>
            </a:r>
            <a:r>
              <a:rPr lang="en-US" altLang="zh-CN" dirty="0"/>
              <a:t>1M</a:t>
            </a:r>
            <a:r>
              <a:rPr lang="zh-CN" altLang="en-US" dirty="0"/>
              <a:t>参数</a:t>
            </a:r>
          </a:p>
        </p:txBody>
      </p:sp>
    </p:spTree>
    <p:extLst>
      <p:ext uri="{BB962C8B-B14F-4D97-AF65-F5344CB8AC3E}">
        <p14:creationId xmlns:p14="http://schemas.microsoft.com/office/powerpoint/2010/main" val="3811394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45818"/>
              <a:gd name="connsiteX1" fmla="*/ 9144000 w 9144000"/>
              <a:gd name="connsiteY1" fmla="*/ 0 h 5045818"/>
              <a:gd name="connsiteX2" fmla="*/ 9144000 w 9144000"/>
              <a:gd name="connsiteY2" fmla="*/ 4026877 h 5045818"/>
              <a:gd name="connsiteX3" fmla="*/ 4585145 w 9144000"/>
              <a:gd name="connsiteY3" fmla="*/ 5045818 h 5045818"/>
              <a:gd name="connsiteX4" fmla="*/ 0 w 9144000"/>
              <a:gd name="connsiteY4" fmla="*/ 4026877 h 5045818"/>
              <a:gd name="connsiteX5" fmla="*/ 0 w 9144000"/>
              <a:gd name="connsiteY5" fmla="*/ 0 h 50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26954"/>
              <a:gd name="connsiteX1" fmla="*/ 9144000 w 9144000"/>
              <a:gd name="connsiteY1" fmla="*/ 0 h 5026954"/>
              <a:gd name="connsiteX2" fmla="*/ 9144000 w 9144000"/>
              <a:gd name="connsiteY2" fmla="*/ 4026877 h 5026954"/>
              <a:gd name="connsiteX3" fmla="*/ 4603617 w 9144000"/>
              <a:gd name="connsiteY3" fmla="*/ 5026954 h 5026954"/>
              <a:gd name="connsiteX4" fmla="*/ 0 w 9144000"/>
              <a:gd name="connsiteY4" fmla="*/ 4026877 h 5026954"/>
              <a:gd name="connsiteX5" fmla="*/ 0 w 9144000"/>
              <a:gd name="connsiteY5" fmla="*/ 0 h 502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TextBox 1"/>
          <p:cNvSpPr txBox="1">
            <a:spLocks noChangeArrowheads="1"/>
          </p:cNvSpPr>
          <p:nvPr/>
        </p:nvSpPr>
        <p:spPr bwMode="auto">
          <a:xfrm>
            <a:off x="271851" y="2109618"/>
            <a:ext cx="8723871" cy="906915"/>
          </a:xfrm>
          <a:prstGeom prst="rect">
            <a:avLst/>
          </a:prstGeom>
          <a:noFill/>
          <a:ln w="9525">
            <a:noFill/>
            <a:miter lim="800000"/>
            <a:headEnd/>
            <a:tailEnd/>
          </a:ln>
        </p:spPr>
        <p:txBody>
          <a:bodyPr wrap="square">
            <a:spAutoFit/>
          </a:bodyPr>
          <a:lstStyle/>
          <a:p>
            <a:pPr algn="ctr">
              <a:lnSpc>
                <a:spcPct val="150000"/>
              </a:lnSpc>
            </a:pPr>
            <a:r>
              <a:rPr lang="zh-CN" altLang="en-US" sz="4000" b="1" dirty="0">
                <a:solidFill>
                  <a:schemeClr val="bg1"/>
                </a:solidFill>
                <a:latin typeface="微软雅黑" panose="020B0503020204020204" pitchFamily="34" charset="-122"/>
                <a:ea typeface="微软雅黑" panose="020B0503020204020204" pitchFamily="34" charset="-122"/>
              </a:rPr>
              <a:t>二：电解液读书笔记</a:t>
            </a:r>
          </a:p>
        </p:txBody>
      </p:sp>
      <p:pic>
        <p:nvPicPr>
          <p:cNvPr id="5" name="图片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extLst>
      <p:ext uri="{BB962C8B-B14F-4D97-AF65-F5344CB8AC3E}">
        <p14:creationId xmlns:p14="http://schemas.microsoft.com/office/powerpoint/2010/main" val="3132197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1587640" y="197440"/>
            <a:ext cx="5976528"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1. What Is an Electrolyte?</a:t>
            </a:r>
            <a:endParaRPr lang="zh-CN" altLang="en-US" sz="3200" dirty="0">
              <a:solidFill>
                <a:schemeClr val="bg1"/>
              </a:solidFill>
              <a:latin typeface="隶书" pitchFamily="49" charset="-122"/>
              <a:ea typeface="隶书" pitchFamily="49" charset="-122"/>
              <a:cs typeface="+mn-cs"/>
            </a:endParaRPr>
          </a:p>
        </p:txBody>
      </p:sp>
      <p:cxnSp>
        <p:nvCxnSpPr>
          <p:cNvPr id="39" name="直接连接符 38"/>
          <p:cNvCxnSpPr>
            <a:cxnSpLocks/>
            <a:endCxn id="38" idx="1"/>
          </p:cNvCxnSpPr>
          <p:nvPr/>
        </p:nvCxnSpPr>
        <p:spPr>
          <a:xfrm>
            <a:off x="0" y="444137"/>
            <a:ext cx="1587640"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a:stCxn id="38" idx="3"/>
          </p:cNvCxnSpPr>
          <p:nvPr/>
        </p:nvCxnSpPr>
        <p:spPr>
          <a:xfrm>
            <a:off x="7564168" y="444137"/>
            <a:ext cx="1579832"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0BEE86B9-BB81-4F1C-A67E-72967ECAAEE9}"/>
              </a:ext>
            </a:extLst>
          </p:cNvPr>
          <p:cNvGrpSpPr/>
          <p:nvPr/>
        </p:nvGrpSpPr>
        <p:grpSpPr>
          <a:xfrm>
            <a:off x="978934" y="1096482"/>
            <a:ext cx="827665" cy="231236"/>
            <a:chOff x="1036848" y="2888061"/>
            <a:chExt cx="827665" cy="231236"/>
          </a:xfrm>
        </p:grpSpPr>
        <p:sp>
          <p:nvSpPr>
            <p:cNvPr id="13" name="椭圆 12">
              <a:extLst>
                <a:ext uri="{FF2B5EF4-FFF2-40B4-BE49-F238E27FC236}">
                  <a16:creationId xmlns:a16="http://schemas.microsoft.com/office/drawing/2014/main" id="{6170B7E9-24F2-455E-949A-469AA6294CED}"/>
                </a:ext>
              </a:extLst>
            </p:cNvPr>
            <p:cNvSpPr>
              <a:spLocks noChangeAspect="1"/>
            </p:cNvSpPr>
            <p:nvPr/>
          </p:nvSpPr>
          <p:spPr>
            <a:xfrm>
              <a:off x="1720513" y="2888061"/>
              <a:ext cx="144000" cy="14400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5EFC2E69-787A-4747-8D0F-2DB2DC4927C4}"/>
                </a:ext>
              </a:extLst>
            </p:cNvPr>
            <p:cNvCxnSpPr>
              <a:endCxn id="13" idx="2"/>
            </p:cNvCxnSpPr>
            <p:nvPr/>
          </p:nvCxnSpPr>
          <p:spPr>
            <a:xfrm>
              <a:off x="1234656" y="2960061"/>
              <a:ext cx="485857" cy="0"/>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F65C7E6-7182-4A45-AE09-23E9DC8DD315}"/>
                </a:ext>
              </a:extLst>
            </p:cNvPr>
            <p:cNvCxnSpPr/>
            <p:nvPr/>
          </p:nvCxnSpPr>
          <p:spPr>
            <a:xfrm flipV="1">
              <a:off x="1036848" y="2960061"/>
              <a:ext cx="197808" cy="159236"/>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24" name="直接箭头连接符 23">
            <a:extLst>
              <a:ext uri="{FF2B5EF4-FFF2-40B4-BE49-F238E27FC236}">
                <a16:creationId xmlns:a16="http://schemas.microsoft.com/office/drawing/2014/main" id="{82FB27BC-F553-429B-9A89-99C7E8FE4952}"/>
              </a:ext>
            </a:extLst>
          </p:cNvPr>
          <p:cNvCxnSpPr>
            <a:cxnSpLocks/>
          </p:cNvCxnSpPr>
          <p:nvPr/>
        </p:nvCxnSpPr>
        <p:spPr>
          <a:xfrm>
            <a:off x="978934" y="6000057"/>
            <a:ext cx="0" cy="857943"/>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551F54F-766B-44A6-9326-8FEAA3E545BB}"/>
              </a:ext>
            </a:extLst>
          </p:cNvPr>
          <p:cNvCxnSpPr>
            <a:cxnSpLocks/>
          </p:cNvCxnSpPr>
          <p:nvPr/>
        </p:nvCxnSpPr>
        <p:spPr>
          <a:xfrm>
            <a:off x="978934" y="436649"/>
            <a:ext cx="8866" cy="4867174"/>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8732EBE9-B257-4D99-822E-E794D38931B7}"/>
              </a:ext>
            </a:extLst>
          </p:cNvPr>
          <p:cNvGrpSpPr/>
          <p:nvPr/>
        </p:nvGrpSpPr>
        <p:grpSpPr>
          <a:xfrm rot="5400000">
            <a:off x="577734" y="5055000"/>
            <a:ext cx="684056" cy="1181701"/>
            <a:chOff x="3875314" y="4496828"/>
            <a:chExt cx="1663652" cy="1996055"/>
          </a:xfrm>
        </p:grpSpPr>
        <p:cxnSp>
          <p:nvCxnSpPr>
            <p:cNvPr id="28" name="直接连接符 27">
              <a:extLst>
                <a:ext uri="{FF2B5EF4-FFF2-40B4-BE49-F238E27FC236}">
                  <a16:creationId xmlns:a16="http://schemas.microsoft.com/office/drawing/2014/main" id="{D63D8BF8-48AC-48BC-A733-3AADBE6EA63B}"/>
                </a:ext>
              </a:extLst>
            </p:cNvPr>
            <p:cNvCxnSpPr/>
            <p:nvPr/>
          </p:nvCxnSpPr>
          <p:spPr>
            <a:xfrm flipV="1">
              <a:off x="3875314" y="4951419"/>
              <a:ext cx="106327" cy="44071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A0E753E-827F-4722-B6D2-015715947F37}"/>
                </a:ext>
              </a:extLst>
            </p:cNvPr>
            <p:cNvCxnSpPr/>
            <p:nvPr/>
          </p:nvCxnSpPr>
          <p:spPr>
            <a:xfrm>
              <a:off x="3981641" y="4951419"/>
              <a:ext cx="146222" cy="848471"/>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28EB56F-8026-4E03-AFC5-AA60C44E5545}"/>
                </a:ext>
              </a:extLst>
            </p:cNvPr>
            <p:cNvCxnSpPr/>
            <p:nvPr/>
          </p:nvCxnSpPr>
          <p:spPr>
            <a:xfrm flipV="1">
              <a:off x="4127863" y="5379930"/>
              <a:ext cx="88500" cy="41996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60AD64E-F123-4D6E-A336-20DF15435679}"/>
                </a:ext>
              </a:extLst>
            </p:cNvPr>
            <p:cNvCxnSpPr/>
            <p:nvPr/>
          </p:nvCxnSpPr>
          <p:spPr>
            <a:xfrm flipV="1">
              <a:off x="4362585" y="4496828"/>
              <a:ext cx="209415" cy="87882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287AF51-DB10-4756-9F7C-F0FE2266D487}"/>
                </a:ext>
              </a:extLst>
            </p:cNvPr>
            <p:cNvCxnSpPr/>
            <p:nvPr/>
          </p:nvCxnSpPr>
          <p:spPr>
            <a:xfrm flipH="1" flipV="1">
              <a:off x="4570828" y="4496829"/>
              <a:ext cx="222467" cy="1996054"/>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D04A190-CAE2-460B-A33B-A9BA1332CBA3}"/>
                </a:ext>
              </a:extLst>
            </p:cNvPr>
            <p:cNvCxnSpPr/>
            <p:nvPr/>
          </p:nvCxnSpPr>
          <p:spPr>
            <a:xfrm flipV="1">
              <a:off x="4793295" y="5370251"/>
              <a:ext cx="91056" cy="1122632"/>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C0C3F5E-E764-4675-8D36-9A9FC0F703CC}"/>
                </a:ext>
              </a:extLst>
            </p:cNvPr>
            <p:cNvCxnSpPr/>
            <p:nvPr/>
          </p:nvCxnSpPr>
          <p:spPr>
            <a:xfrm flipH="1">
              <a:off x="4989014" y="5102557"/>
              <a:ext cx="70371" cy="275235"/>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1429B53-6997-4E7E-8D45-F76A430086FE}"/>
                </a:ext>
              </a:extLst>
            </p:cNvPr>
            <p:cNvCxnSpPr/>
            <p:nvPr/>
          </p:nvCxnSpPr>
          <p:spPr>
            <a:xfrm flipH="1" flipV="1">
              <a:off x="5063096" y="5114401"/>
              <a:ext cx="72126" cy="42423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560AC23-DFA5-40A7-B407-87F24CD3069D}"/>
                </a:ext>
              </a:extLst>
            </p:cNvPr>
            <p:cNvCxnSpPr/>
            <p:nvPr/>
          </p:nvCxnSpPr>
          <p:spPr>
            <a:xfrm flipV="1">
              <a:off x="5135222" y="4815840"/>
              <a:ext cx="102444" cy="72279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9D15598-5601-4685-9AEE-8357356C106D}"/>
                </a:ext>
              </a:extLst>
            </p:cNvPr>
            <p:cNvCxnSpPr/>
            <p:nvPr/>
          </p:nvCxnSpPr>
          <p:spPr>
            <a:xfrm flipH="1" flipV="1">
              <a:off x="5245001" y="4815841"/>
              <a:ext cx="197232" cy="121061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2F9607D-E7BA-4617-AECD-41C210A9495E}"/>
                </a:ext>
              </a:extLst>
            </p:cNvPr>
            <p:cNvCxnSpPr/>
            <p:nvPr/>
          </p:nvCxnSpPr>
          <p:spPr>
            <a:xfrm flipV="1">
              <a:off x="5442233" y="5370251"/>
              <a:ext cx="96733" cy="62713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54F3D3AB-0997-40E9-ACD6-16723F57572F}"/>
                </a:ext>
              </a:extLst>
            </p:cNvPr>
            <p:cNvCxnSpPr/>
            <p:nvPr/>
          </p:nvCxnSpPr>
          <p:spPr>
            <a:xfrm>
              <a:off x="4208959" y="5377792"/>
              <a:ext cx="167606" cy="0"/>
            </a:xfrm>
            <a:prstGeom prst="straightConnector1">
              <a:avLst/>
            </a:prstGeom>
            <a:ln w="28575">
              <a:solidFill>
                <a:srgbClr val="5482A3"/>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5016BB1-62EB-408F-AAA5-CADCC059066D}"/>
                </a:ext>
              </a:extLst>
            </p:cNvPr>
            <p:cNvCxnSpPr/>
            <p:nvPr/>
          </p:nvCxnSpPr>
          <p:spPr>
            <a:xfrm>
              <a:off x="4877481" y="5374524"/>
              <a:ext cx="117890" cy="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grpSp>
      <p:sp>
        <p:nvSpPr>
          <p:cNvPr id="44" name="TextBox 18">
            <a:extLst>
              <a:ext uri="{FF2B5EF4-FFF2-40B4-BE49-F238E27FC236}">
                <a16:creationId xmlns:a16="http://schemas.microsoft.com/office/drawing/2014/main" id="{ED07C55C-7016-492C-9C86-6995167E097D}"/>
              </a:ext>
            </a:extLst>
          </p:cNvPr>
          <p:cNvSpPr txBox="1"/>
          <p:nvPr/>
        </p:nvSpPr>
        <p:spPr>
          <a:xfrm>
            <a:off x="1766468" y="870934"/>
            <a:ext cx="4513234" cy="499624"/>
          </a:xfrm>
          <a:prstGeom prst="rect">
            <a:avLst/>
          </a:prstGeom>
          <a:noFill/>
        </p:spPr>
        <p:txBody>
          <a:bodyPr wrap="square" rtlCol="0">
            <a:spAutoFit/>
          </a:bodyPr>
          <a:lstStyle/>
          <a:p>
            <a:pPr algn="just">
              <a:lnSpc>
                <a:spcPct val="150000"/>
              </a:lnSpc>
            </a:pPr>
            <a:r>
              <a:rPr lang="en-US" altLang="zh-CN" sz="2000" dirty="0">
                <a:latin typeface="+mn-ea"/>
              </a:rPr>
              <a:t>1834</a:t>
            </a:r>
            <a:r>
              <a:rPr lang="zh-CN" altLang="en-US" sz="2000" dirty="0">
                <a:latin typeface="+mn-ea"/>
              </a:rPr>
              <a:t>年，法拉第在提出电解液的概念</a:t>
            </a:r>
            <a:endParaRPr lang="en-US" altLang="zh-CN" sz="2000" dirty="0">
              <a:latin typeface="+mn-ea"/>
            </a:endParaRPr>
          </a:p>
        </p:txBody>
      </p:sp>
      <p:sp>
        <p:nvSpPr>
          <p:cNvPr id="9" name="文本框 8">
            <a:extLst>
              <a:ext uri="{FF2B5EF4-FFF2-40B4-BE49-F238E27FC236}">
                <a16:creationId xmlns:a16="http://schemas.microsoft.com/office/drawing/2014/main" id="{837E5DA5-D490-44D0-A873-873CE678CFB5}"/>
              </a:ext>
            </a:extLst>
          </p:cNvPr>
          <p:cNvSpPr txBox="1"/>
          <p:nvPr/>
        </p:nvSpPr>
        <p:spPr>
          <a:xfrm>
            <a:off x="2351677" y="1422773"/>
            <a:ext cx="1497205" cy="369332"/>
          </a:xfrm>
          <a:prstGeom prst="rect">
            <a:avLst/>
          </a:prstGeom>
          <a:noFill/>
        </p:spPr>
        <p:txBody>
          <a:bodyPr wrap="square" rtlCol="0">
            <a:spAutoFit/>
          </a:bodyPr>
          <a:lstStyle/>
          <a:p>
            <a:r>
              <a:rPr lang="en-US" altLang="zh-CN" dirty="0"/>
              <a:t>electro </a:t>
            </a:r>
            <a:r>
              <a:rPr lang="en-US" altLang="zh-CN" dirty="0" err="1"/>
              <a:t>lyte</a:t>
            </a:r>
            <a:endParaRPr lang="zh-CN" altLang="en-US" dirty="0"/>
          </a:p>
        </p:txBody>
      </p:sp>
      <p:cxnSp>
        <p:nvCxnSpPr>
          <p:cNvPr id="11" name="直接箭头连接符 10">
            <a:extLst>
              <a:ext uri="{FF2B5EF4-FFF2-40B4-BE49-F238E27FC236}">
                <a16:creationId xmlns:a16="http://schemas.microsoft.com/office/drawing/2014/main" id="{E1DEF559-39B9-4509-8AAB-729CC0FD4AF7}"/>
              </a:ext>
            </a:extLst>
          </p:cNvPr>
          <p:cNvCxnSpPr>
            <a:cxnSpLocks/>
            <a:stCxn id="9" idx="1"/>
            <a:endCxn id="47" idx="3"/>
          </p:cNvCxnSpPr>
          <p:nvPr/>
        </p:nvCxnSpPr>
        <p:spPr>
          <a:xfrm flipH="1">
            <a:off x="1978320" y="1607439"/>
            <a:ext cx="373357" cy="2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6184D57B-16C2-4F4B-A3F0-3B4AEDB1039E}"/>
              </a:ext>
            </a:extLst>
          </p:cNvPr>
          <p:cNvSpPr txBox="1"/>
          <p:nvPr/>
        </p:nvSpPr>
        <p:spPr>
          <a:xfrm>
            <a:off x="1307146" y="1424836"/>
            <a:ext cx="671174" cy="369332"/>
          </a:xfrm>
          <a:prstGeom prst="rect">
            <a:avLst/>
          </a:prstGeom>
          <a:noFill/>
        </p:spPr>
        <p:txBody>
          <a:bodyPr wrap="square" rtlCol="0">
            <a:spAutoFit/>
          </a:bodyPr>
          <a:lstStyle/>
          <a:p>
            <a:r>
              <a:rPr lang="zh-CN" altLang="en-US" dirty="0"/>
              <a:t>电力</a:t>
            </a:r>
          </a:p>
        </p:txBody>
      </p:sp>
      <p:sp>
        <p:nvSpPr>
          <p:cNvPr id="50" name="文本框 49">
            <a:extLst>
              <a:ext uri="{FF2B5EF4-FFF2-40B4-BE49-F238E27FC236}">
                <a16:creationId xmlns:a16="http://schemas.microsoft.com/office/drawing/2014/main" id="{BE25B957-D1F5-4FA6-B68F-433E19D5C3A7}"/>
              </a:ext>
            </a:extLst>
          </p:cNvPr>
          <p:cNvSpPr txBox="1"/>
          <p:nvPr/>
        </p:nvSpPr>
        <p:spPr>
          <a:xfrm>
            <a:off x="4224313" y="1417054"/>
            <a:ext cx="1440238" cy="369332"/>
          </a:xfrm>
          <a:prstGeom prst="rect">
            <a:avLst/>
          </a:prstGeom>
          <a:noFill/>
        </p:spPr>
        <p:txBody>
          <a:bodyPr wrap="square" rtlCol="0">
            <a:spAutoFit/>
          </a:bodyPr>
          <a:lstStyle/>
          <a:p>
            <a:r>
              <a:rPr lang="zh-CN" altLang="en-US" dirty="0"/>
              <a:t>能被分解的</a:t>
            </a:r>
          </a:p>
        </p:txBody>
      </p:sp>
      <p:cxnSp>
        <p:nvCxnSpPr>
          <p:cNvPr id="49" name="直接箭头连接符 48">
            <a:extLst>
              <a:ext uri="{FF2B5EF4-FFF2-40B4-BE49-F238E27FC236}">
                <a16:creationId xmlns:a16="http://schemas.microsoft.com/office/drawing/2014/main" id="{6F2718AF-CA66-43D8-942B-AD2E7CDA3B6B}"/>
              </a:ext>
            </a:extLst>
          </p:cNvPr>
          <p:cNvCxnSpPr>
            <a:cxnSpLocks/>
            <a:stCxn id="9" idx="3"/>
            <a:endCxn id="50" idx="1"/>
          </p:cNvCxnSpPr>
          <p:nvPr/>
        </p:nvCxnSpPr>
        <p:spPr>
          <a:xfrm flipV="1">
            <a:off x="3848882" y="1601720"/>
            <a:ext cx="375431" cy="5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A799F708-D159-4603-BAC9-696E807675BE}"/>
              </a:ext>
            </a:extLst>
          </p:cNvPr>
          <p:cNvSpPr/>
          <p:nvPr/>
        </p:nvSpPr>
        <p:spPr>
          <a:xfrm>
            <a:off x="3225126" y="1391654"/>
            <a:ext cx="448976"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0AD4CA1-58AD-4BFA-895A-2CF4ACF11D71}"/>
              </a:ext>
            </a:extLst>
          </p:cNvPr>
          <p:cNvSpPr/>
          <p:nvPr/>
        </p:nvSpPr>
        <p:spPr>
          <a:xfrm>
            <a:off x="2413908" y="1395312"/>
            <a:ext cx="779234"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175A8498-3609-410B-BB89-F745D9C5432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709" r="20088"/>
          <a:stretch/>
        </p:blipFill>
        <p:spPr bwMode="auto">
          <a:xfrm>
            <a:off x="6869428" y="952335"/>
            <a:ext cx="1945246" cy="2642871"/>
          </a:xfrm>
          <a:prstGeom prst="rect">
            <a:avLst/>
          </a:prstGeom>
          <a:noFill/>
          <a:extLst>
            <a:ext uri="{909E8E84-426E-40DD-AFC4-6F175D3DCCD1}">
              <a14:hiddenFill xmlns:a14="http://schemas.microsoft.com/office/drawing/2010/main">
                <a:solidFill>
                  <a:srgbClr val="FFFFFF"/>
                </a:solidFill>
              </a14:hiddenFill>
            </a:ext>
          </a:extLst>
        </p:spPr>
      </p:pic>
      <p:sp>
        <p:nvSpPr>
          <p:cNvPr id="60" name="文本框 59">
            <a:extLst>
              <a:ext uri="{FF2B5EF4-FFF2-40B4-BE49-F238E27FC236}">
                <a16:creationId xmlns:a16="http://schemas.microsoft.com/office/drawing/2014/main" id="{DB6B847D-30F4-41C5-8DC1-639737B705AE}"/>
              </a:ext>
            </a:extLst>
          </p:cNvPr>
          <p:cNvSpPr txBox="1"/>
          <p:nvPr/>
        </p:nvSpPr>
        <p:spPr>
          <a:xfrm>
            <a:off x="1292135" y="2344726"/>
            <a:ext cx="1008154" cy="369332"/>
          </a:xfrm>
          <a:prstGeom prst="rect">
            <a:avLst/>
          </a:prstGeom>
          <a:noFill/>
        </p:spPr>
        <p:txBody>
          <a:bodyPr wrap="square" rtlCol="0">
            <a:spAutoFit/>
          </a:bodyPr>
          <a:lstStyle/>
          <a:p>
            <a:r>
              <a:rPr lang="en-US" altLang="zh-CN" dirty="0"/>
              <a:t>Cat ion</a:t>
            </a:r>
            <a:endParaRPr lang="zh-CN" altLang="en-US" dirty="0"/>
          </a:p>
        </p:txBody>
      </p:sp>
      <p:cxnSp>
        <p:nvCxnSpPr>
          <p:cNvPr id="61" name="直接箭头连接符 60">
            <a:extLst>
              <a:ext uri="{FF2B5EF4-FFF2-40B4-BE49-F238E27FC236}">
                <a16:creationId xmlns:a16="http://schemas.microsoft.com/office/drawing/2014/main" id="{DC0C14EC-C893-4C0B-81CD-3CB65B10D389}"/>
              </a:ext>
            </a:extLst>
          </p:cNvPr>
          <p:cNvCxnSpPr/>
          <p:nvPr/>
        </p:nvCxnSpPr>
        <p:spPr>
          <a:xfrm>
            <a:off x="1587640" y="2714058"/>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文本框 61">
            <a:extLst>
              <a:ext uri="{FF2B5EF4-FFF2-40B4-BE49-F238E27FC236}">
                <a16:creationId xmlns:a16="http://schemas.microsoft.com/office/drawing/2014/main" id="{E3ADC8B1-09C7-4578-88D6-4E167750295A}"/>
              </a:ext>
            </a:extLst>
          </p:cNvPr>
          <p:cNvSpPr txBox="1"/>
          <p:nvPr/>
        </p:nvSpPr>
        <p:spPr>
          <a:xfrm>
            <a:off x="1292133" y="3075063"/>
            <a:ext cx="2060665" cy="369332"/>
          </a:xfrm>
          <a:prstGeom prst="rect">
            <a:avLst/>
          </a:prstGeom>
          <a:noFill/>
        </p:spPr>
        <p:txBody>
          <a:bodyPr wrap="square" rtlCol="0">
            <a:spAutoFit/>
          </a:bodyPr>
          <a:lstStyle/>
          <a:p>
            <a:r>
              <a:rPr lang="zh-CN" altLang="en-US" dirty="0"/>
              <a:t>向西的 </a:t>
            </a:r>
            <a:r>
              <a:rPr lang="en-US" altLang="zh-CN" dirty="0"/>
              <a:t>westward</a:t>
            </a:r>
            <a:endParaRPr lang="zh-CN" altLang="en-US" dirty="0"/>
          </a:p>
        </p:txBody>
      </p:sp>
      <p:sp>
        <p:nvSpPr>
          <p:cNvPr id="63" name="文本框 62">
            <a:extLst>
              <a:ext uri="{FF2B5EF4-FFF2-40B4-BE49-F238E27FC236}">
                <a16:creationId xmlns:a16="http://schemas.microsoft.com/office/drawing/2014/main" id="{4848D38C-56D2-4DF2-BFCC-E2AF023DB0F5}"/>
              </a:ext>
            </a:extLst>
          </p:cNvPr>
          <p:cNvSpPr txBox="1"/>
          <p:nvPr/>
        </p:nvSpPr>
        <p:spPr>
          <a:xfrm>
            <a:off x="2712517" y="2339007"/>
            <a:ext cx="1146880" cy="369332"/>
          </a:xfrm>
          <a:prstGeom prst="rect">
            <a:avLst/>
          </a:prstGeom>
          <a:noFill/>
        </p:spPr>
        <p:txBody>
          <a:bodyPr wrap="square" rtlCol="0">
            <a:spAutoFit/>
          </a:bodyPr>
          <a:lstStyle/>
          <a:p>
            <a:r>
              <a:rPr lang="en-US" altLang="zh-CN" dirty="0"/>
              <a:t>going</a:t>
            </a:r>
            <a:endParaRPr lang="zh-CN" altLang="en-US" dirty="0"/>
          </a:p>
        </p:txBody>
      </p:sp>
      <p:cxnSp>
        <p:nvCxnSpPr>
          <p:cNvPr id="64" name="直接箭头连接符 63">
            <a:extLst>
              <a:ext uri="{FF2B5EF4-FFF2-40B4-BE49-F238E27FC236}">
                <a16:creationId xmlns:a16="http://schemas.microsoft.com/office/drawing/2014/main" id="{6CD5A5C9-3A40-4218-B338-8DF8ABC34019}"/>
              </a:ext>
            </a:extLst>
          </p:cNvPr>
          <p:cNvCxnSpPr>
            <a:cxnSpLocks/>
            <a:stCxn id="60" idx="3"/>
            <a:endCxn id="63" idx="1"/>
          </p:cNvCxnSpPr>
          <p:nvPr/>
        </p:nvCxnSpPr>
        <p:spPr>
          <a:xfrm flipV="1">
            <a:off x="2300289" y="2523673"/>
            <a:ext cx="412228" cy="5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矩形 64">
            <a:extLst>
              <a:ext uri="{FF2B5EF4-FFF2-40B4-BE49-F238E27FC236}">
                <a16:creationId xmlns:a16="http://schemas.microsoft.com/office/drawing/2014/main" id="{7DC22A7B-4858-4728-8715-B66AEDCB71D3}"/>
              </a:ext>
            </a:extLst>
          </p:cNvPr>
          <p:cNvSpPr/>
          <p:nvPr/>
        </p:nvSpPr>
        <p:spPr>
          <a:xfrm>
            <a:off x="1806599" y="2317264"/>
            <a:ext cx="389747"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601D978A-F2A1-4C2C-BAED-5E023AB735F2}"/>
              </a:ext>
            </a:extLst>
          </p:cNvPr>
          <p:cNvSpPr/>
          <p:nvPr/>
        </p:nvSpPr>
        <p:spPr>
          <a:xfrm>
            <a:off x="1361048" y="2317264"/>
            <a:ext cx="407520"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EE9E50F0-F3BF-44EE-8D04-4A59DD53D8A9}"/>
              </a:ext>
            </a:extLst>
          </p:cNvPr>
          <p:cNvSpPr txBox="1"/>
          <p:nvPr/>
        </p:nvSpPr>
        <p:spPr>
          <a:xfrm>
            <a:off x="1344069" y="3712266"/>
            <a:ext cx="1233717" cy="369332"/>
          </a:xfrm>
          <a:prstGeom prst="rect">
            <a:avLst/>
          </a:prstGeom>
          <a:noFill/>
        </p:spPr>
        <p:txBody>
          <a:bodyPr wrap="square" rtlCol="0">
            <a:spAutoFit/>
          </a:bodyPr>
          <a:lstStyle/>
          <a:p>
            <a:r>
              <a:rPr lang="en-US" altLang="zh-CN" dirty="0"/>
              <a:t>Cat </a:t>
            </a:r>
            <a:r>
              <a:rPr lang="en-US" altLang="zh-CN" dirty="0" err="1"/>
              <a:t>hode</a:t>
            </a:r>
            <a:endParaRPr lang="zh-CN" altLang="en-US" dirty="0"/>
          </a:p>
        </p:txBody>
      </p:sp>
      <p:sp>
        <p:nvSpPr>
          <p:cNvPr id="73" name="文本框 72">
            <a:extLst>
              <a:ext uri="{FF2B5EF4-FFF2-40B4-BE49-F238E27FC236}">
                <a16:creationId xmlns:a16="http://schemas.microsoft.com/office/drawing/2014/main" id="{7980900D-A61C-46F3-BA1C-915EB2107E14}"/>
              </a:ext>
            </a:extLst>
          </p:cNvPr>
          <p:cNvSpPr txBox="1"/>
          <p:nvPr/>
        </p:nvSpPr>
        <p:spPr>
          <a:xfrm>
            <a:off x="2764452" y="3706547"/>
            <a:ext cx="1146880" cy="369332"/>
          </a:xfrm>
          <a:prstGeom prst="rect">
            <a:avLst/>
          </a:prstGeom>
          <a:noFill/>
        </p:spPr>
        <p:txBody>
          <a:bodyPr wrap="square" rtlCol="0">
            <a:spAutoFit/>
          </a:bodyPr>
          <a:lstStyle/>
          <a:p>
            <a:r>
              <a:rPr lang="en-US" altLang="zh-CN" dirty="0"/>
              <a:t>way</a:t>
            </a:r>
            <a:endParaRPr lang="zh-CN" altLang="en-US" dirty="0"/>
          </a:p>
        </p:txBody>
      </p:sp>
      <p:cxnSp>
        <p:nvCxnSpPr>
          <p:cNvPr id="74" name="直接箭头连接符 73">
            <a:extLst>
              <a:ext uri="{FF2B5EF4-FFF2-40B4-BE49-F238E27FC236}">
                <a16:creationId xmlns:a16="http://schemas.microsoft.com/office/drawing/2014/main" id="{5CDC7E81-3390-42F8-ABFC-824B445F1DC1}"/>
              </a:ext>
            </a:extLst>
          </p:cNvPr>
          <p:cNvCxnSpPr>
            <a:cxnSpLocks/>
            <a:stCxn id="70" idx="3"/>
            <a:endCxn id="73" idx="1"/>
          </p:cNvCxnSpPr>
          <p:nvPr/>
        </p:nvCxnSpPr>
        <p:spPr>
          <a:xfrm flipV="1">
            <a:off x="2577786" y="3891213"/>
            <a:ext cx="186666" cy="5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 name="矩形 74">
            <a:extLst>
              <a:ext uri="{FF2B5EF4-FFF2-40B4-BE49-F238E27FC236}">
                <a16:creationId xmlns:a16="http://schemas.microsoft.com/office/drawing/2014/main" id="{CDC4C576-FB5B-4E02-95F0-46DC1FCF44C8}"/>
              </a:ext>
            </a:extLst>
          </p:cNvPr>
          <p:cNvSpPr/>
          <p:nvPr/>
        </p:nvSpPr>
        <p:spPr>
          <a:xfrm>
            <a:off x="1858534" y="3684804"/>
            <a:ext cx="596221"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BECDDED0-74F1-4892-BC24-94FD090076A5}"/>
              </a:ext>
            </a:extLst>
          </p:cNvPr>
          <p:cNvSpPr/>
          <p:nvPr/>
        </p:nvSpPr>
        <p:spPr>
          <a:xfrm>
            <a:off x="1412983" y="3684804"/>
            <a:ext cx="407520"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D90B749B-E7F6-4FE6-9153-351E5F2192C8}"/>
              </a:ext>
            </a:extLst>
          </p:cNvPr>
          <p:cNvCxnSpPr>
            <a:cxnSpLocks/>
            <a:stCxn id="76" idx="0"/>
          </p:cNvCxnSpPr>
          <p:nvPr/>
        </p:nvCxnSpPr>
        <p:spPr>
          <a:xfrm flipV="1">
            <a:off x="1616743" y="3386925"/>
            <a:ext cx="0" cy="2978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矩形 76">
            <a:extLst>
              <a:ext uri="{FF2B5EF4-FFF2-40B4-BE49-F238E27FC236}">
                <a16:creationId xmlns:a16="http://schemas.microsoft.com/office/drawing/2014/main" id="{F9586C4D-80DF-47C5-B8AA-EAC3FD42E887}"/>
              </a:ext>
            </a:extLst>
          </p:cNvPr>
          <p:cNvSpPr/>
          <p:nvPr/>
        </p:nvSpPr>
        <p:spPr>
          <a:xfrm>
            <a:off x="1292133" y="2255742"/>
            <a:ext cx="2258786" cy="1998748"/>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D0FAF68B-70DB-4234-AAEA-AF11D40CA440}"/>
              </a:ext>
            </a:extLst>
          </p:cNvPr>
          <p:cNvSpPr txBox="1"/>
          <p:nvPr/>
        </p:nvSpPr>
        <p:spPr>
          <a:xfrm>
            <a:off x="3940534" y="2346500"/>
            <a:ext cx="1008154" cy="369332"/>
          </a:xfrm>
          <a:prstGeom prst="rect">
            <a:avLst/>
          </a:prstGeom>
          <a:noFill/>
        </p:spPr>
        <p:txBody>
          <a:bodyPr wrap="square" rtlCol="0">
            <a:spAutoFit/>
          </a:bodyPr>
          <a:lstStyle/>
          <a:p>
            <a:r>
              <a:rPr lang="en-US" altLang="zh-CN" dirty="0"/>
              <a:t>An  ion</a:t>
            </a:r>
            <a:endParaRPr lang="zh-CN" altLang="en-US" dirty="0"/>
          </a:p>
        </p:txBody>
      </p:sp>
      <p:cxnSp>
        <p:nvCxnSpPr>
          <p:cNvPr id="87" name="直接箭头连接符 86">
            <a:extLst>
              <a:ext uri="{FF2B5EF4-FFF2-40B4-BE49-F238E27FC236}">
                <a16:creationId xmlns:a16="http://schemas.microsoft.com/office/drawing/2014/main" id="{8360F8A9-FBF2-413B-A051-24161591C787}"/>
              </a:ext>
            </a:extLst>
          </p:cNvPr>
          <p:cNvCxnSpPr/>
          <p:nvPr/>
        </p:nvCxnSpPr>
        <p:spPr>
          <a:xfrm>
            <a:off x="4236039" y="2715832"/>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8" name="文本框 87">
            <a:extLst>
              <a:ext uri="{FF2B5EF4-FFF2-40B4-BE49-F238E27FC236}">
                <a16:creationId xmlns:a16="http://schemas.microsoft.com/office/drawing/2014/main" id="{ED252E2D-B1F4-4939-AAFE-D2E58BC3165F}"/>
              </a:ext>
            </a:extLst>
          </p:cNvPr>
          <p:cNvSpPr txBox="1"/>
          <p:nvPr/>
        </p:nvSpPr>
        <p:spPr>
          <a:xfrm>
            <a:off x="3940532" y="3076837"/>
            <a:ext cx="2060665" cy="369332"/>
          </a:xfrm>
          <a:prstGeom prst="rect">
            <a:avLst/>
          </a:prstGeom>
          <a:noFill/>
        </p:spPr>
        <p:txBody>
          <a:bodyPr wrap="square" rtlCol="0">
            <a:spAutoFit/>
          </a:bodyPr>
          <a:lstStyle/>
          <a:p>
            <a:r>
              <a:rPr lang="zh-CN" altLang="en-US" dirty="0"/>
              <a:t>向东的 </a:t>
            </a:r>
            <a:r>
              <a:rPr lang="en-US" altLang="zh-CN" dirty="0"/>
              <a:t>westward</a:t>
            </a:r>
            <a:endParaRPr lang="zh-CN" altLang="en-US" dirty="0"/>
          </a:p>
        </p:txBody>
      </p:sp>
      <p:sp>
        <p:nvSpPr>
          <p:cNvPr id="89" name="文本框 88">
            <a:extLst>
              <a:ext uri="{FF2B5EF4-FFF2-40B4-BE49-F238E27FC236}">
                <a16:creationId xmlns:a16="http://schemas.microsoft.com/office/drawing/2014/main" id="{73BB78B6-A62A-4D9E-8DBD-9B4A3A887B39}"/>
              </a:ext>
            </a:extLst>
          </p:cNvPr>
          <p:cNvSpPr txBox="1"/>
          <p:nvPr/>
        </p:nvSpPr>
        <p:spPr>
          <a:xfrm>
            <a:off x="5360916" y="2340781"/>
            <a:ext cx="1146880" cy="369332"/>
          </a:xfrm>
          <a:prstGeom prst="rect">
            <a:avLst/>
          </a:prstGeom>
          <a:noFill/>
        </p:spPr>
        <p:txBody>
          <a:bodyPr wrap="square" rtlCol="0">
            <a:spAutoFit/>
          </a:bodyPr>
          <a:lstStyle/>
          <a:p>
            <a:r>
              <a:rPr lang="en-US" altLang="zh-CN" dirty="0"/>
              <a:t>going</a:t>
            </a:r>
            <a:endParaRPr lang="zh-CN" altLang="en-US" dirty="0"/>
          </a:p>
        </p:txBody>
      </p:sp>
      <p:cxnSp>
        <p:nvCxnSpPr>
          <p:cNvPr id="90" name="直接箭头连接符 89">
            <a:extLst>
              <a:ext uri="{FF2B5EF4-FFF2-40B4-BE49-F238E27FC236}">
                <a16:creationId xmlns:a16="http://schemas.microsoft.com/office/drawing/2014/main" id="{B50B5D90-7DDC-4481-BEFE-0F06D3D0AD7E}"/>
              </a:ext>
            </a:extLst>
          </p:cNvPr>
          <p:cNvCxnSpPr>
            <a:cxnSpLocks/>
            <a:stCxn id="86" idx="3"/>
            <a:endCxn id="89" idx="1"/>
          </p:cNvCxnSpPr>
          <p:nvPr/>
        </p:nvCxnSpPr>
        <p:spPr>
          <a:xfrm flipV="1">
            <a:off x="4948688" y="2525447"/>
            <a:ext cx="412228" cy="5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1" name="矩形 90">
            <a:extLst>
              <a:ext uri="{FF2B5EF4-FFF2-40B4-BE49-F238E27FC236}">
                <a16:creationId xmlns:a16="http://schemas.microsoft.com/office/drawing/2014/main" id="{FE76E3E7-CA3C-40BC-8446-51A83FA3C9DA}"/>
              </a:ext>
            </a:extLst>
          </p:cNvPr>
          <p:cNvSpPr/>
          <p:nvPr/>
        </p:nvSpPr>
        <p:spPr>
          <a:xfrm>
            <a:off x="4454998" y="2319038"/>
            <a:ext cx="389747"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67BDA8ED-371A-4065-81B7-9FC009497F4B}"/>
              </a:ext>
            </a:extLst>
          </p:cNvPr>
          <p:cNvSpPr/>
          <p:nvPr/>
        </p:nvSpPr>
        <p:spPr>
          <a:xfrm>
            <a:off x="4009447" y="2319038"/>
            <a:ext cx="407520"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36BC5626-E4AF-43AA-8821-CA8E872034C7}"/>
              </a:ext>
            </a:extLst>
          </p:cNvPr>
          <p:cNvSpPr txBox="1"/>
          <p:nvPr/>
        </p:nvSpPr>
        <p:spPr>
          <a:xfrm>
            <a:off x="3992468" y="3714040"/>
            <a:ext cx="1233717" cy="369332"/>
          </a:xfrm>
          <a:prstGeom prst="rect">
            <a:avLst/>
          </a:prstGeom>
          <a:noFill/>
        </p:spPr>
        <p:txBody>
          <a:bodyPr wrap="square" rtlCol="0">
            <a:spAutoFit/>
          </a:bodyPr>
          <a:lstStyle/>
          <a:p>
            <a:r>
              <a:rPr lang="en-US" altLang="zh-CN" dirty="0"/>
              <a:t>An   ode</a:t>
            </a:r>
            <a:endParaRPr lang="zh-CN" altLang="en-US" dirty="0"/>
          </a:p>
        </p:txBody>
      </p:sp>
      <p:sp>
        <p:nvSpPr>
          <p:cNvPr id="94" name="文本框 93">
            <a:extLst>
              <a:ext uri="{FF2B5EF4-FFF2-40B4-BE49-F238E27FC236}">
                <a16:creationId xmlns:a16="http://schemas.microsoft.com/office/drawing/2014/main" id="{2592683B-0504-4EB2-9C5D-9B3D41D8203F}"/>
              </a:ext>
            </a:extLst>
          </p:cNvPr>
          <p:cNvSpPr txBox="1"/>
          <p:nvPr/>
        </p:nvSpPr>
        <p:spPr>
          <a:xfrm>
            <a:off x="5412851" y="3708321"/>
            <a:ext cx="1146880" cy="369332"/>
          </a:xfrm>
          <a:prstGeom prst="rect">
            <a:avLst/>
          </a:prstGeom>
          <a:noFill/>
        </p:spPr>
        <p:txBody>
          <a:bodyPr wrap="square" rtlCol="0">
            <a:spAutoFit/>
          </a:bodyPr>
          <a:lstStyle/>
          <a:p>
            <a:r>
              <a:rPr lang="en-US" altLang="zh-CN" dirty="0"/>
              <a:t>way</a:t>
            </a:r>
            <a:endParaRPr lang="zh-CN" altLang="en-US" dirty="0"/>
          </a:p>
        </p:txBody>
      </p:sp>
      <p:cxnSp>
        <p:nvCxnSpPr>
          <p:cNvPr id="95" name="直接箭头连接符 94">
            <a:extLst>
              <a:ext uri="{FF2B5EF4-FFF2-40B4-BE49-F238E27FC236}">
                <a16:creationId xmlns:a16="http://schemas.microsoft.com/office/drawing/2014/main" id="{DDC30556-345B-4852-9539-20F95EAA0BCB}"/>
              </a:ext>
            </a:extLst>
          </p:cNvPr>
          <p:cNvCxnSpPr>
            <a:cxnSpLocks/>
            <a:stCxn id="93" idx="3"/>
            <a:endCxn id="94" idx="1"/>
          </p:cNvCxnSpPr>
          <p:nvPr/>
        </p:nvCxnSpPr>
        <p:spPr>
          <a:xfrm flipV="1">
            <a:off x="5226185" y="3892987"/>
            <a:ext cx="186666" cy="5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6" name="矩形 95">
            <a:extLst>
              <a:ext uri="{FF2B5EF4-FFF2-40B4-BE49-F238E27FC236}">
                <a16:creationId xmlns:a16="http://schemas.microsoft.com/office/drawing/2014/main" id="{CFF64F9D-21F3-4CBB-8C87-4C040AC0E82D}"/>
              </a:ext>
            </a:extLst>
          </p:cNvPr>
          <p:cNvSpPr/>
          <p:nvPr/>
        </p:nvSpPr>
        <p:spPr>
          <a:xfrm>
            <a:off x="4506933" y="3686578"/>
            <a:ext cx="596221"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F006AF43-9AB1-4180-BA51-FAB1DE151774}"/>
              </a:ext>
            </a:extLst>
          </p:cNvPr>
          <p:cNvSpPr/>
          <p:nvPr/>
        </p:nvSpPr>
        <p:spPr>
          <a:xfrm>
            <a:off x="4061382" y="3686578"/>
            <a:ext cx="407520"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箭头连接符 97">
            <a:extLst>
              <a:ext uri="{FF2B5EF4-FFF2-40B4-BE49-F238E27FC236}">
                <a16:creationId xmlns:a16="http://schemas.microsoft.com/office/drawing/2014/main" id="{641D10DE-B8F4-418B-98DF-B8A269A24FD1}"/>
              </a:ext>
            </a:extLst>
          </p:cNvPr>
          <p:cNvCxnSpPr>
            <a:cxnSpLocks/>
            <a:stCxn id="97" idx="0"/>
          </p:cNvCxnSpPr>
          <p:nvPr/>
        </p:nvCxnSpPr>
        <p:spPr>
          <a:xfrm flipV="1">
            <a:off x="4265142" y="3388699"/>
            <a:ext cx="0" cy="2978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9" name="矩形 98">
            <a:extLst>
              <a:ext uri="{FF2B5EF4-FFF2-40B4-BE49-F238E27FC236}">
                <a16:creationId xmlns:a16="http://schemas.microsoft.com/office/drawing/2014/main" id="{84C68B7E-2557-4782-81AF-A9E92B0379C9}"/>
              </a:ext>
            </a:extLst>
          </p:cNvPr>
          <p:cNvSpPr/>
          <p:nvPr/>
        </p:nvSpPr>
        <p:spPr>
          <a:xfrm>
            <a:off x="3940532" y="2257516"/>
            <a:ext cx="2258786" cy="1998748"/>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101">
            <a:extLst>
              <a:ext uri="{FF2B5EF4-FFF2-40B4-BE49-F238E27FC236}">
                <a16:creationId xmlns:a16="http://schemas.microsoft.com/office/drawing/2014/main" id="{57D4E9C5-C376-4CCC-A19C-BB13A376E80F}"/>
              </a:ext>
            </a:extLst>
          </p:cNvPr>
          <p:cNvSpPr txBox="1"/>
          <p:nvPr/>
        </p:nvSpPr>
        <p:spPr>
          <a:xfrm>
            <a:off x="7309652" y="3566662"/>
            <a:ext cx="1382043" cy="369332"/>
          </a:xfrm>
          <a:prstGeom prst="rect">
            <a:avLst/>
          </a:prstGeom>
          <a:noFill/>
        </p:spPr>
        <p:txBody>
          <a:bodyPr wrap="square" rtlCol="0">
            <a:spAutoFit/>
          </a:bodyPr>
          <a:lstStyle/>
          <a:p>
            <a:r>
              <a:rPr lang="zh-CN" altLang="en-US" dirty="0"/>
              <a:t>铜锌原电池</a:t>
            </a:r>
          </a:p>
        </p:txBody>
      </p:sp>
      <p:pic>
        <p:nvPicPr>
          <p:cNvPr id="82" name="图片 81">
            <a:extLst>
              <a:ext uri="{FF2B5EF4-FFF2-40B4-BE49-F238E27FC236}">
                <a16:creationId xmlns:a16="http://schemas.microsoft.com/office/drawing/2014/main" id="{F7D1C196-17DB-496A-9A8D-7BC953A2806A}"/>
              </a:ext>
            </a:extLst>
          </p:cNvPr>
          <p:cNvPicPr>
            <a:picLocks noChangeAspect="1"/>
          </p:cNvPicPr>
          <p:nvPr/>
        </p:nvPicPr>
        <p:blipFill>
          <a:blip r:embed="rId3"/>
          <a:stretch>
            <a:fillRect/>
          </a:stretch>
        </p:blipFill>
        <p:spPr>
          <a:xfrm>
            <a:off x="4948688" y="4342278"/>
            <a:ext cx="4144286" cy="2521593"/>
          </a:xfrm>
          <a:prstGeom prst="rect">
            <a:avLst/>
          </a:prstGeom>
        </p:spPr>
      </p:pic>
      <p:sp>
        <p:nvSpPr>
          <p:cNvPr id="104" name="文本框 103">
            <a:extLst>
              <a:ext uri="{FF2B5EF4-FFF2-40B4-BE49-F238E27FC236}">
                <a16:creationId xmlns:a16="http://schemas.microsoft.com/office/drawing/2014/main" id="{697E4B4C-71CB-4BB8-9F6C-A229712E4F6C}"/>
              </a:ext>
            </a:extLst>
          </p:cNvPr>
          <p:cNvSpPr txBox="1"/>
          <p:nvPr/>
        </p:nvSpPr>
        <p:spPr>
          <a:xfrm>
            <a:off x="1799889" y="4590065"/>
            <a:ext cx="3026719"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electrode   </a:t>
            </a:r>
            <a:r>
              <a:rPr lang="zh-CN" altLang="en-US" dirty="0"/>
              <a:t>电极</a:t>
            </a:r>
            <a:endParaRPr lang="en-US" altLang="zh-CN" dirty="0"/>
          </a:p>
          <a:p>
            <a:pPr marL="285750" indent="-285750">
              <a:buFont typeface="Arial" panose="020B0604020202020204" pitchFamily="34" charset="0"/>
              <a:buChar char="•"/>
            </a:pPr>
            <a:r>
              <a:rPr lang="en-US" altLang="zh-CN" dirty="0"/>
              <a:t>ions </a:t>
            </a:r>
            <a:r>
              <a:rPr lang="zh-CN" altLang="en-US" dirty="0"/>
              <a:t>离子</a:t>
            </a:r>
            <a:endParaRPr lang="en-US" altLang="zh-CN" dirty="0"/>
          </a:p>
          <a:p>
            <a:pPr marL="285750" indent="-285750">
              <a:buFont typeface="Arial" panose="020B0604020202020204" pitchFamily="34" charset="0"/>
              <a:buChar char="•"/>
            </a:pPr>
            <a:r>
              <a:rPr lang="en-US" altLang="zh-CN" dirty="0"/>
              <a:t>interface </a:t>
            </a:r>
            <a:r>
              <a:rPr lang="zh-CN" altLang="en-US" dirty="0"/>
              <a:t>二维接触面</a:t>
            </a:r>
            <a:endParaRPr lang="en-US" altLang="zh-CN" dirty="0"/>
          </a:p>
          <a:p>
            <a:pPr marL="285750" indent="-285750">
              <a:buFont typeface="Arial" panose="020B0604020202020204" pitchFamily="34" charset="0"/>
              <a:buChar char="•"/>
            </a:pPr>
            <a:r>
              <a:rPr lang="en-US" altLang="zh-CN" dirty="0"/>
              <a:t>interphase </a:t>
            </a:r>
            <a:r>
              <a:rPr lang="zh-CN" altLang="en-US" dirty="0"/>
              <a:t>三维相界</a:t>
            </a:r>
          </a:p>
        </p:txBody>
      </p:sp>
      <p:sp>
        <p:nvSpPr>
          <p:cNvPr id="109" name="文本框 108">
            <a:extLst>
              <a:ext uri="{FF2B5EF4-FFF2-40B4-BE49-F238E27FC236}">
                <a16:creationId xmlns:a16="http://schemas.microsoft.com/office/drawing/2014/main" id="{8423D910-B496-4616-9150-9EC8A9622336}"/>
              </a:ext>
            </a:extLst>
          </p:cNvPr>
          <p:cNvSpPr txBox="1"/>
          <p:nvPr/>
        </p:nvSpPr>
        <p:spPr>
          <a:xfrm>
            <a:off x="1504368" y="1946867"/>
            <a:ext cx="1945246" cy="369332"/>
          </a:xfrm>
          <a:prstGeom prst="rect">
            <a:avLst/>
          </a:prstGeom>
          <a:noFill/>
        </p:spPr>
        <p:txBody>
          <a:bodyPr wrap="square" rtlCol="0">
            <a:spAutoFit/>
          </a:bodyPr>
          <a:lstStyle/>
          <a:p>
            <a:r>
              <a:rPr lang="zh-CN" altLang="en-US" dirty="0"/>
              <a:t>阳离子向阴极走</a:t>
            </a:r>
          </a:p>
        </p:txBody>
      </p:sp>
      <p:sp>
        <p:nvSpPr>
          <p:cNvPr id="110" name="文本框 109">
            <a:extLst>
              <a:ext uri="{FF2B5EF4-FFF2-40B4-BE49-F238E27FC236}">
                <a16:creationId xmlns:a16="http://schemas.microsoft.com/office/drawing/2014/main" id="{F6078AA9-7B24-4EFD-A084-77FBD40197EC}"/>
              </a:ext>
            </a:extLst>
          </p:cNvPr>
          <p:cNvSpPr txBox="1"/>
          <p:nvPr/>
        </p:nvSpPr>
        <p:spPr>
          <a:xfrm>
            <a:off x="4174261" y="1921941"/>
            <a:ext cx="1945246" cy="369332"/>
          </a:xfrm>
          <a:prstGeom prst="rect">
            <a:avLst/>
          </a:prstGeom>
          <a:noFill/>
        </p:spPr>
        <p:txBody>
          <a:bodyPr wrap="square" rtlCol="0">
            <a:spAutoFit/>
          </a:bodyPr>
          <a:lstStyle/>
          <a:p>
            <a:r>
              <a:rPr lang="zh-CN" altLang="en-US" dirty="0"/>
              <a:t>阴离子向阳极走</a:t>
            </a:r>
          </a:p>
        </p:txBody>
      </p:sp>
      <p:sp>
        <p:nvSpPr>
          <p:cNvPr id="111" name="文本框 110">
            <a:extLst>
              <a:ext uri="{FF2B5EF4-FFF2-40B4-BE49-F238E27FC236}">
                <a16:creationId xmlns:a16="http://schemas.microsoft.com/office/drawing/2014/main" id="{EEEE5EDF-E2A8-4098-A50C-5F1F578F3307}"/>
              </a:ext>
            </a:extLst>
          </p:cNvPr>
          <p:cNvSpPr txBox="1"/>
          <p:nvPr/>
        </p:nvSpPr>
        <p:spPr>
          <a:xfrm>
            <a:off x="6492159" y="3979001"/>
            <a:ext cx="1215851" cy="369332"/>
          </a:xfrm>
          <a:prstGeom prst="rect">
            <a:avLst/>
          </a:prstGeom>
          <a:noFill/>
        </p:spPr>
        <p:txBody>
          <a:bodyPr wrap="square" rtlCol="0">
            <a:spAutoFit/>
          </a:bodyPr>
          <a:lstStyle/>
          <a:p>
            <a:r>
              <a:rPr lang="zh-CN" altLang="en-US" dirty="0"/>
              <a:t>界面</a:t>
            </a:r>
          </a:p>
        </p:txBody>
      </p:sp>
    </p:spTree>
    <p:extLst>
      <p:ext uri="{BB962C8B-B14F-4D97-AF65-F5344CB8AC3E}">
        <p14:creationId xmlns:p14="http://schemas.microsoft.com/office/powerpoint/2010/main" val="280815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108103" y="197440"/>
            <a:ext cx="4670800"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2. Modern Electrolytes</a:t>
            </a:r>
            <a:endParaRPr lang="zh-CN" altLang="en-US" sz="3200" dirty="0">
              <a:solidFill>
                <a:schemeClr val="bg1"/>
              </a:solidFill>
              <a:latin typeface="隶书" pitchFamily="49" charset="-122"/>
              <a:ea typeface="隶书" pitchFamily="49" charset="-122"/>
              <a:cs typeface="+mn-cs"/>
            </a:endParaRPr>
          </a:p>
        </p:txBody>
      </p:sp>
      <p:cxnSp>
        <p:nvCxnSpPr>
          <p:cNvPr id="39" name="直接连接符 38"/>
          <p:cNvCxnSpPr>
            <a:cxnSpLocks/>
            <a:endCxn id="38" idx="1"/>
          </p:cNvCxnSpPr>
          <p:nvPr/>
        </p:nvCxnSpPr>
        <p:spPr>
          <a:xfrm>
            <a:off x="0" y="444137"/>
            <a:ext cx="2108103"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a:stCxn id="38" idx="3"/>
          </p:cNvCxnSpPr>
          <p:nvPr/>
        </p:nvCxnSpPr>
        <p:spPr>
          <a:xfrm>
            <a:off x="6778903" y="444137"/>
            <a:ext cx="236509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5C862A92-A562-4F65-83E7-660D96D9FAA0}"/>
              </a:ext>
            </a:extLst>
          </p:cNvPr>
          <p:cNvPicPr>
            <a:picLocks noChangeAspect="1"/>
          </p:cNvPicPr>
          <p:nvPr/>
        </p:nvPicPr>
        <p:blipFill>
          <a:blip r:embed="rId2"/>
          <a:stretch>
            <a:fillRect/>
          </a:stretch>
        </p:blipFill>
        <p:spPr>
          <a:xfrm>
            <a:off x="1736972" y="1706529"/>
            <a:ext cx="5563376" cy="5029902"/>
          </a:xfrm>
          <a:prstGeom prst="rect">
            <a:avLst/>
          </a:prstGeom>
        </p:spPr>
      </p:pic>
      <p:pic>
        <p:nvPicPr>
          <p:cNvPr id="6" name="图片 5">
            <a:extLst>
              <a:ext uri="{FF2B5EF4-FFF2-40B4-BE49-F238E27FC236}">
                <a16:creationId xmlns:a16="http://schemas.microsoft.com/office/drawing/2014/main" id="{91C90A9A-6C1C-4649-8937-AE813F7B0B91}"/>
              </a:ext>
            </a:extLst>
          </p:cNvPr>
          <p:cNvPicPr>
            <a:picLocks noChangeAspect="1"/>
          </p:cNvPicPr>
          <p:nvPr/>
        </p:nvPicPr>
        <p:blipFill>
          <a:blip r:embed="rId3"/>
          <a:stretch>
            <a:fillRect/>
          </a:stretch>
        </p:blipFill>
        <p:spPr>
          <a:xfrm>
            <a:off x="0" y="937531"/>
            <a:ext cx="5096586" cy="552527"/>
          </a:xfrm>
          <a:prstGeom prst="rect">
            <a:avLst/>
          </a:prstGeom>
        </p:spPr>
      </p:pic>
      <p:cxnSp>
        <p:nvCxnSpPr>
          <p:cNvPr id="8" name="直接箭头连接符 7">
            <a:extLst>
              <a:ext uri="{FF2B5EF4-FFF2-40B4-BE49-F238E27FC236}">
                <a16:creationId xmlns:a16="http://schemas.microsoft.com/office/drawing/2014/main" id="{1D4AB389-E9E9-4CD5-AA36-4A0591CBEEB7}"/>
              </a:ext>
            </a:extLst>
          </p:cNvPr>
          <p:cNvCxnSpPr/>
          <p:nvPr/>
        </p:nvCxnSpPr>
        <p:spPr>
          <a:xfrm flipH="1" flipV="1">
            <a:off x="3581400" y="1459833"/>
            <a:ext cx="480060" cy="4933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DBE3815F-DEE9-474A-A21E-DA4DA519302B}"/>
              </a:ext>
            </a:extLst>
          </p:cNvPr>
          <p:cNvSpPr txBox="1"/>
          <p:nvPr/>
        </p:nvSpPr>
        <p:spPr>
          <a:xfrm>
            <a:off x="125939" y="1459833"/>
            <a:ext cx="300778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Ionophore </a:t>
            </a:r>
            <a:r>
              <a:rPr lang="zh-CN" altLang="en-US" dirty="0"/>
              <a:t>离子载体 </a:t>
            </a:r>
            <a:r>
              <a:rPr lang="en-US" altLang="zh-CN" dirty="0"/>
              <a:t>(I)</a:t>
            </a:r>
          </a:p>
          <a:p>
            <a:pPr marL="285750" indent="-285750">
              <a:buFont typeface="Arial" panose="020B0604020202020204" pitchFamily="34" charset="0"/>
              <a:buChar char="•"/>
            </a:pPr>
            <a:r>
              <a:rPr lang="zh-CN" altLang="en-US" dirty="0"/>
              <a:t>本身即为离子状态，溶剂分子破坏了晶格结构</a:t>
            </a:r>
            <a:endParaRPr lang="en-US" altLang="zh-CN" dirty="0"/>
          </a:p>
          <a:p>
            <a:pPr marL="285750" indent="-285750">
              <a:buFont typeface="Arial" panose="020B0604020202020204" pitchFamily="34" charset="0"/>
              <a:buChar char="•"/>
            </a:pPr>
            <a:r>
              <a:rPr lang="zh-CN" altLang="en-US" dirty="0"/>
              <a:t>大部分盐</a:t>
            </a:r>
          </a:p>
        </p:txBody>
      </p:sp>
      <p:pic>
        <p:nvPicPr>
          <p:cNvPr id="12" name="图片 11">
            <a:extLst>
              <a:ext uri="{FF2B5EF4-FFF2-40B4-BE49-F238E27FC236}">
                <a16:creationId xmlns:a16="http://schemas.microsoft.com/office/drawing/2014/main" id="{D93EC707-8673-4DFF-BCBA-ACFE64522B19}"/>
              </a:ext>
            </a:extLst>
          </p:cNvPr>
          <p:cNvPicPr>
            <a:picLocks noChangeAspect="1"/>
          </p:cNvPicPr>
          <p:nvPr/>
        </p:nvPicPr>
        <p:blipFill>
          <a:blip r:embed="rId4"/>
          <a:stretch>
            <a:fillRect/>
          </a:stretch>
        </p:blipFill>
        <p:spPr>
          <a:xfrm>
            <a:off x="5490803" y="3167515"/>
            <a:ext cx="3653197" cy="898106"/>
          </a:xfrm>
          <a:prstGeom prst="rect">
            <a:avLst/>
          </a:prstGeom>
        </p:spPr>
      </p:pic>
      <p:cxnSp>
        <p:nvCxnSpPr>
          <p:cNvPr id="16" name="直接箭头连接符 15">
            <a:extLst>
              <a:ext uri="{FF2B5EF4-FFF2-40B4-BE49-F238E27FC236}">
                <a16:creationId xmlns:a16="http://schemas.microsoft.com/office/drawing/2014/main" id="{B8FB7850-09B1-49B7-8503-144F8B616189}"/>
              </a:ext>
            </a:extLst>
          </p:cNvPr>
          <p:cNvCxnSpPr>
            <a:cxnSpLocks/>
          </p:cNvCxnSpPr>
          <p:nvPr/>
        </p:nvCxnSpPr>
        <p:spPr>
          <a:xfrm>
            <a:off x="5387975" y="3031496"/>
            <a:ext cx="381000" cy="250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E6948A03-F1FB-41BA-9060-EB72B89FB150}"/>
              </a:ext>
            </a:extLst>
          </p:cNvPr>
          <p:cNvSpPr txBox="1"/>
          <p:nvPr/>
        </p:nvSpPr>
        <p:spPr>
          <a:xfrm>
            <a:off x="6322695" y="4065621"/>
            <a:ext cx="2821305"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Ionogens</a:t>
            </a:r>
            <a:r>
              <a:rPr lang="en-US" altLang="zh-CN" dirty="0"/>
              <a:t> </a:t>
            </a:r>
            <a:r>
              <a:rPr lang="zh-CN" altLang="en-US" dirty="0"/>
              <a:t>离子源  </a:t>
            </a:r>
            <a:r>
              <a:rPr lang="en-US" altLang="zh-CN" dirty="0"/>
              <a:t>(II)</a:t>
            </a:r>
          </a:p>
          <a:p>
            <a:pPr marL="285750" indent="-285750">
              <a:buFont typeface="Arial" panose="020B0604020202020204" pitchFamily="34" charset="0"/>
              <a:buChar char="•"/>
            </a:pPr>
            <a:r>
              <a:rPr lang="zh-CN" altLang="en-US" dirty="0"/>
              <a:t>本身为中性分子，溶剂分子破坏了化学键</a:t>
            </a:r>
            <a:endParaRPr lang="en-US" altLang="zh-CN" dirty="0"/>
          </a:p>
          <a:p>
            <a:pPr marL="285750" indent="-285750">
              <a:buFont typeface="Arial" panose="020B0604020202020204" pitchFamily="34" charset="0"/>
              <a:buChar char="•"/>
            </a:pPr>
            <a:r>
              <a:rPr lang="zh-CN" altLang="en-US" dirty="0"/>
              <a:t>大部分有机酸（醋酸）</a:t>
            </a:r>
          </a:p>
        </p:txBody>
      </p:sp>
      <p:cxnSp>
        <p:nvCxnSpPr>
          <p:cNvPr id="20" name="直接箭头连接符 19">
            <a:extLst>
              <a:ext uri="{FF2B5EF4-FFF2-40B4-BE49-F238E27FC236}">
                <a16:creationId xmlns:a16="http://schemas.microsoft.com/office/drawing/2014/main" id="{205FAB53-9F45-4BE8-B77E-DAD11EC0A14E}"/>
              </a:ext>
            </a:extLst>
          </p:cNvPr>
          <p:cNvCxnSpPr>
            <a:cxnSpLocks/>
          </p:cNvCxnSpPr>
          <p:nvPr/>
        </p:nvCxnSpPr>
        <p:spPr>
          <a:xfrm flipV="1">
            <a:off x="5181600" y="1152229"/>
            <a:ext cx="490893" cy="667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C43ED8FA-AD62-457B-919D-B0ED7E8D1692}"/>
              </a:ext>
            </a:extLst>
          </p:cNvPr>
          <p:cNvSpPr txBox="1"/>
          <p:nvPr/>
        </p:nvSpPr>
        <p:spPr>
          <a:xfrm>
            <a:off x="5629507" y="799577"/>
            <a:ext cx="3341682" cy="646331"/>
          </a:xfrm>
          <a:prstGeom prst="rect">
            <a:avLst/>
          </a:prstGeom>
          <a:noFill/>
        </p:spPr>
        <p:txBody>
          <a:bodyPr wrap="square" rtlCol="0">
            <a:spAutoFit/>
          </a:bodyPr>
          <a:lstStyle/>
          <a:p>
            <a:r>
              <a:rPr lang="en-US" altLang="zh-CN" dirty="0"/>
              <a:t>(I)(II) </a:t>
            </a:r>
            <a:r>
              <a:rPr lang="zh-CN" altLang="en-US" dirty="0"/>
              <a:t>共性：溶剂分子将原结构破坏形成阴阳离子</a:t>
            </a:r>
          </a:p>
        </p:txBody>
      </p:sp>
      <p:cxnSp>
        <p:nvCxnSpPr>
          <p:cNvPr id="24" name="直接箭头连接符 23">
            <a:extLst>
              <a:ext uri="{FF2B5EF4-FFF2-40B4-BE49-F238E27FC236}">
                <a16:creationId xmlns:a16="http://schemas.microsoft.com/office/drawing/2014/main" id="{076C4B95-2254-484D-A450-8995243FBC73}"/>
              </a:ext>
            </a:extLst>
          </p:cNvPr>
          <p:cNvCxnSpPr>
            <a:cxnSpLocks/>
          </p:cNvCxnSpPr>
          <p:nvPr/>
        </p:nvCxnSpPr>
        <p:spPr>
          <a:xfrm>
            <a:off x="7181850" y="2335731"/>
            <a:ext cx="482600" cy="4814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59336169-B4FE-4EF2-A1C0-5C6484B7D0D1}"/>
              </a:ext>
            </a:extLst>
          </p:cNvPr>
          <p:cNvSpPr txBox="1"/>
          <p:nvPr/>
        </p:nvSpPr>
        <p:spPr>
          <a:xfrm>
            <a:off x="6738710" y="2782669"/>
            <a:ext cx="2271939" cy="646331"/>
          </a:xfrm>
          <a:prstGeom prst="rect">
            <a:avLst/>
          </a:prstGeom>
          <a:noFill/>
        </p:spPr>
        <p:txBody>
          <a:bodyPr wrap="square" rtlCol="0">
            <a:spAutoFit/>
          </a:bodyPr>
          <a:lstStyle/>
          <a:p>
            <a:r>
              <a:rPr lang="zh-CN" altLang="en-US" dirty="0"/>
              <a:t>溶剂为聚合物大分子时的变种</a:t>
            </a:r>
          </a:p>
        </p:txBody>
      </p:sp>
      <p:cxnSp>
        <p:nvCxnSpPr>
          <p:cNvPr id="29" name="直接箭头连接符 28">
            <a:extLst>
              <a:ext uri="{FF2B5EF4-FFF2-40B4-BE49-F238E27FC236}">
                <a16:creationId xmlns:a16="http://schemas.microsoft.com/office/drawing/2014/main" id="{09200647-6376-4E03-83CB-6E59B6C4E62C}"/>
              </a:ext>
            </a:extLst>
          </p:cNvPr>
          <p:cNvCxnSpPr>
            <a:cxnSpLocks/>
          </p:cNvCxnSpPr>
          <p:nvPr/>
        </p:nvCxnSpPr>
        <p:spPr>
          <a:xfrm>
            <a:off x="4894180" y="3999230"/>
            <a:ext cx="0" cy="327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文本框 26">
            <a:extLst>
              <a:ext uri="{FF2B5EF4-FFF2-40B4-BE49-F238E27FC236}">
                <a16:creationId xmlns:a16="http://schemas.microsoft.com/office/drawing/2014/main" id="{01DBBFB4-4E0D-4B04-876D-E8AC4D40B7EC}"/>
              </a:ext>
            </a:extLst>
          </p:cNvPr>
          <p:cNvSpPr txBox="1"/>
          <p:nvPr/>
        </p:nvSpPr>
        <p:spPr>
          <a:xfrm>
            <a:off x="4373164" y="4307059"/>
            <a:ext cx="1678384"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熔融盐  </a:t>
            </a:r>
            <a:r>
              <a:rPr lang="en-US" altLang="zh-CN" dirty="0"/>
              <a:t>(III)</a:t>
            </a:r>
          </a:p>
          <a:p>
            <a:pPr marL="285750" indent="-285750">
              <a:buFont typeface="Arial" panose="020B0604020202020204" pitchFamily="34" charset="0"/>
              <a:buChar char="•"/>
            </a:pPr>
            <a:r>
              <a:rPr lang="zh-CN" altLang="en-US" dirty="0"/>
              <a:t>无溶剂</a:t>
            </a:r>
            <a:endParaRPr lang="en-US" altLang="zh-CN" dirty="0"/>
          </a:p>
          <a:p>
            <a:pPr marL="285750" indent="-285750">
              <a:buFont typeface="Arial" panose="020B0604020202020204" pitchFamily="34" charset="0"/>
              <a:buChar char="•"/>
            </a:pPr>
            <a:r>
              <a:rPr lang="zh-CN" altLang="en-US" dirty="0"/>
              <a:t>盐受热形成</a:t>
            </a:r>
          </a:p>
        </p:txBody>
      </p:sp>
      <p:sp>
        <p:nvSpPr>
          <p:cNvPr id="32" name="文本框 31">
            <a:extLst>
              <a:ext uri="{FF2B5EF4-FFF2-40B4-BE49-F238E27FC236}">
                <a16:creationId xmlns:a16="http://schemas.microsoft.com/office/drawing/2014/main" id="{6339C985-6DA3-40FF-A414-06FF09A5611F}"/>
              </a:ext>
            </a:extLst>
          </p:cNvPr>
          <p:cNvSpPr txBox="1"/>
          <p:nvPr/>
        </p:nvSpPr>
        <p:spPr>
          <a:xfrm>
            <a:off x="5672493" y="5867312"/>
            <a:ext cx="3006687"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无机固体电介质</a:t>
            </a:r>
            <a:r>
              <a:rPr lang="en-US" altLang="zh-CN" dirty="0"/>
              <a:t>(IV)</a:t>
            </a:r>
          </a:p>
          <a:p>
            <a:pPr marL="285750" indent="-285750">
              <a:buFont typeface="Arial" panose="020B0604020202020204" pitchFamily="34" charset="0"/>
              <a:buChar char="•"/>
            </a:pPr>
            <a:r>
              <a:rPr lang="zh-CN" altLang="en-US" dirty="0"/>
              <a:t>阴阳离子在无机金属框架内自由移动</a:t>
            </a:r>
          </a:p>
        </p:txBody>
      </p:sp>
      <p:sp>
        <p:nvSpPr>
          <p:cNvPr id="31" name="文本框 30">
            <a:extLst>
              <a:ext uri="{FF2B5EF4-FFF2-40B4-BE49-F238E27FC236}">
                <a16:creationId xmlns:a16="http://schemas.microsoft.com/office/drawing/2014/main" id="{EB92F3A0-32F4-46ED-9527-4F8E59ED2170}"/>
              </a:ext>
            </a:extLst>
          </p:cNvPr>
          <p:cNvSpPr txBox="1"/>
          <p:nvPr/>
        </p:nvSpPr>
        <p:spPr>
          <a:xfrm>
            <a:off x="178979" y="121569"/>
            <a:ext cx="1929123" cy="369332"/>
          </a:xfrm>
          <a:prstGeom prst="rect">
            <a:avLst/>
          </a:prstGeom>
          <a:noFill/>
        </p:spPr>
        <p:txBody>
          <a:bodyPr wrap="square" rtlCol="0">
            <a:spAutoFit/>
          </a:bodyPr>
          <a:lstStyle/>
          <a:p>
            <a:r>
              <a:rPr lang="en-US" altLang="zh-CN"/>
              <a:t>ionic conductor</a:t>
            </a:r>
            <a:endParaRPr lang="zh-CN" altLang="en-US" dirty="0"/>
          </a:p>
        </p:txBody>
      </p:sp>
      <p:sp>
        <p:nvSpPr>
          <p:cNvPr id="36" name="文本框 35">
            <a:extLst>
              <a:ext uri="{FF2B5EF4-FFF2-40B4-BE49-F238E27FC236}">
                <a16:creationId xmlns:a16="http://schemas.microsoft.com/office/drawing/2014/main" id="{97BFBD21-6291-48BB-9541-86CFEE7F1530}"/>
              </a:ext>
            </a:extLst>
          </p:cNvPr>
          <p:cNvSpPr txBox="1"/>
          <p:nvPr/>
        </p:nvSpPr>
        <p:spPr>
          <a:xfrm>
            <a:off x="6778903" y="121569"/>
            <a:ext cx="2405290" cy="369332"/>
          </a:xfrm>
          <a:prstGeom prst="rect">
            <a:avLst/>
          </a:prstGeom>
          <a:noFill/>
        </p:spPr>
        <p:txBody>
          <a:bodyPr wrap="square" rtlCol="0">
            <a:spAutoFit/>
          </a:bodyPr>
          <a:lstStyle/>
          <a:p>
            <a:r>
              <a:rPr lang="en-US" altLang="zh-CN" dirty="0"/>
              <a:t>electronic insulator</a:t>
            </a:r>
            <a:endParaRPr lang="zh-CN" altLang="en-US" dirty="0"/>
          </a:p>
        </p:txBody>
      </p:sp>
    </p:spTree>
    <p:extLst>
      <p:ext uri="{BB962C8B-B14F-4D97-AF65-F5344CB8AC3E}">
        <p14:creationId xmlns:p14="http://schemas.microsoft.com/office/powerpoint/2010/main" val="1515717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3.1 </a:t>
            </a:r>
            <a:r>
              <a:rPr lang="zh-CN" altLang="en-US" sz="3200" dirty="0">
                <a:solidFill>
                  <a:schemeClr val="bg1"/>
                </a:solidFill>
                <a:latin typeface="隶书" pitchFamily="49" charset="-122"/>
                <a:ea typeface="隶书" pitchFamily="49" charset="-122"/>
                <a:cs typeface="+mn-cs"/>
              </a:rPr>
              <a:t>溶剂分子</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20656F36-B817-4690-BFED-F6A79181396E}"/>
              </a:ext>
            </a:extLst>
          </p:cNvPr>
          <p:cNvPicPr>
            <a:picLocks noChangeAspect="1"/>
          </p:cNvPicPr>
          <p:nvPr/>
        </p:nvPicPr>
        <p:blipFill>
          <a:blip r:embed="rId2"/>
          <a:stretch>
            <a:fillRect/>
          </a:stretch>
        </p:blipFill>
        <p:spPr>
          <a:xfrm>
            <a:off x="65504" y="1306276"/>
            <a:ext cx="6612324" cy="4288687"/>
          </a:xfrm>
          <a:prstGeom prst="rect">
            <a:avLst/>
          </a:prstGeom>
        </p:spPr>
      </p:pic>
      <p:sp>
        <p:nvSpPr>
          <p:cNvPr id="6" name="文本框 5">
            <a:extLst>
              <a:ext uri="{FF2B5EF4-FFF2-40B4-BE49-F238E27FC236}">
                <a16:creationId xmlns:a16="http://schemas.microsoft.com/office/drawing/2014/main" id="{7EF5DE14-95AE-4678-8892-0A2FB305C9E7}"/>
              </a:ext>
            </a:extLst>
          </p:cNvPr>
          <p:cNvSpPr txBox="1"/>
          <p:nvPr/>
        </p:nvSpPr>
        <p:spPr>
          <a:xfrm>
            <a:off x="6004089" y="1610414"/>
            <a:ext cx="3006687"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水</a:t>
            </a:r>
            <a:endParaRPr lang="en-US" altLang="zh-CN" dirty="0"/>
          </a:p>
          <a:p>
            <a:pPr marL="285750" indent="-285750">
              <a:buFont typeface="Arial" panose="020B0604020202020204" pitchFamily="34" charset="0"/>
              <a:buChar char="•"/>
            </a:pPr>
            <a:r>
              <a:rPr lang="zh-CN" altLang="en-US" dirty="0"/>
              <a:t>正负电荷中心均暴露在外</a:t>
            </a:r>
            <a:endParaRPr lang="en-US" altLang="zh-CN" dirty="0"/>
          </a:p>
          <a:p>
            <a:pPr marL="285750" indent="-285750">
              <a:buFont typeface="Arial" panose="020B0604020202020204" pitchFamily="34" charset="0"/>
              <a:buChar char="•"/>
            </a:pPr>
            <a:r>
              <a:rPr lang="zh-CN" altLang="en-US" dirty="0"/>
              <a:t>双极性</a:t>
            </a:r>
            <a:endParaRPr lang="en-US" altLang="zh-CN" dirty="0"/>
          </a:p>
          <a:p>
            <a:pPr marL="285750" indent="-285750">
              <a:buFont typeface="Arial" panose="020B0604020202020204" pitchFamily="34" charset="0"/>
              <a:buChar char="•"/>
            </a:pPr>
            <a:r>
              <a:rPr lang="zh-CN" altLang="en-US" dirty="0"/>
              <a:t>这有利于和溶质分子反应</a:t>
            </a:r>
          </a:p>
        </p:txBody>
      </p:sp>
      <p:sp>
        <p:nvSpPr>
          <p:cNvPr id="9" name="文本框 8">
            <a:extLst>
              <a:ext uri="{FF2B5EF4-FFF2-40B4-BE49-F238E27FC236}">
                <a16:creationId xmlns:a16="http://schemas.microsoft.com/office/drawing/2014/main" id="{9696C0A9-BC4E-4901-8ECA-3F0B357BDA5B}"/>
              </a:ext>
            </a:extLst>
          </p:cNvPr>
          <p:cNvSpPr txBox="1"/>
          <p:nvPr/>
        </p:nvSpPr>
        <p:spPr>
          <a:xfrm>
            <a:off x="5915188" y="3429000"/>
            <a:ext cx="3228812"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碳酸乙烯酯</a:t>
            </a:r>
            <a:endParaRPr lang="en-US" altLang="zh-CN" dirty="0"/>
          </a:p>
          <a:p>
            <a:pPr marL="285750" indent="-285750">
              <a:buFont typeface="Arial" panose="020B0604020202020204" pitchFamily="34" charset="0"/>
              <a:buChar char="•"/>
            </a:pPr>
            <a:r>
              <a:rPr lang="zh-CN" altLang="en-US" dirty="0"/>
              <a:t>正电荷中心埋在了五元环里</a:t>
            </a:r>
            <a:endParaRPr lang="en-US" altLang="zh-CN" dirty="0"/>
          </a:p>
          <a:p>
            <a:pPr marL="285750" indent="-285750">
              <a:buFont typeface="Arial" panose="020B0604020202020204" pitchFamily="34" charset="0"/>
              <a:buChar char="•"/>
            </a:pPr>
            <a:r>
              <a:rPr lang="zh-CN" altLang="en-US" dirty="0"/>
              <a:t>单极性</a:t>
            </a:r>
            <a:endParaRPr lang="en-US" altLang="zh-CN" dirty="0"/>
          </a:p>
          <a:p>
            <a:pPr marL="285750" indent="-285750">
              <a:buFont typeface="Arial" panose="020B0604020202020204" pitchFamily="34" charset="0"/>
              <a:buChar char="•"/>
            </a:pPr>
            <a:r>
              <a:rPr lang="zh-CN" altLang="en-US" dirty="0"/>
              <a:t>仅有负电荷中心可以和阳离子反应</a:t>
            </a:r>
          </a:p>
        </p:txBody>
      </p:sp>
      <p:sp>
        <p:nvSpPr>
          <p:cNvPr id="5" name="文本框 4">
            <a:extLst>
              <a:ext uri="{FF2B5EF4-FFF2-40B4-BE49-F238E27FC236}">
                <a16:creationId xmlns:a16="http://schemas.microsoft.com/office/drawing/2014/main" id="{73B1BF06-5CBA-452F-A708-E015438D9D75}"/>
              </a:ext>
            </a:extLst>
          </p:cNvPr>
          <p:cNvSpPr txBox="1"/>
          <p:nvPr/>
        </p:nvSpPr>
        <p:spPr>
          <a:xfrm>
            <a:off x="1013460" y="5300464"/>
            <a:ext cx="2842260" cy="369332"/>
          </a:xfrm>
          <a:prstGeom prst="rect">
            <a:avLst/>
          </a:prstGeom>
          <a:noFill/>
        </p:spPr>
        <p:txBody>
          <a:bodyPr wrap="square" rtlCol="0">
            <a:spAutoFit/>
          </a:bodyPr>
          <a:lstStyle/>
          <a:p>
            <a:r>
              <a:rPr lang="en-US" altLang="zh-CN"/>
              <a:t>ethylene carbonate (EC)</a:t>
            </a:r>
            <a:endParaRPr lang="zh-CN" altLang="en-US" dirty="0"/>
          </a:p>
        </p:txBody>
      </p:sp>
      <p:sp>
        <p:nvSpPr>
          <p:cNvPr id="7" name="文本框 6">
            <a:extLst>
              <a:ext uri="{FF2B5EF4-FFF2-40B4-BE49-F238E27FC236}">
                <a16:creationId xmlns:a16="http://schemas.microsoft.com/office/drawing/2014/main" id="{20A0B4DD-AF6C-4ADF-97AD-9DB25421E4C4}"/>
              </a:ext>
            </a:extLst>
          </p:cNvPr>
          <p:cNvSpPr txBox="1"/>
          <p:nvPr/>
        </p:nvSpPr>
        <p:spPr>
          <a:xfrm>
            <a:off x="556260" y="3198167"/>
            <a:ext cx="914400" cy="369332"/>
          </a:xfrm>
          <a:prstGeom prst="rect">
            <a:avLst/>
          </a:prstGeom>
          <a:noFill/>
        </p:spPr>
        <p:txBody>
          <a:bodyPr wrap="square" rtlCol="0">
            <a:spAutoFit/>
          </a:bodyPr>
          <a:lstStyle/>
          <a:p>
            <a:r>
              <a:rPr lang="en-US" altLang="zh-CN" dirty="0"/>
              <a:t>water</a:t>
            </a:r>
            <a:endParaRPr lang="zh-CN" altLang="en-US" dirty="0"/>
          </a:p>
        </p:txBody>
      </p:sp>
      <p:sp>
        <p:nvSpPr>
          <p:cNvPr id="8" name="文本框 7">
            <a:extLst>
              <a:ext uri="{FF2B5EF4-FFF2-40B4-BE49-F238E27FC236}">
                <a16:creationId xmlns:a16="http://schemas.microsoft.com/office/drawing/2014/main" id="{7CD4D24E-BFD7-42AF-B1C6-C26F97CBD6B1}"/>
              </a:ext>
            </a:extLst>
          </p:cNvPr>
          <p:cNvSpPr txBox="1"/>
          <p:nvPr/>
        </p:nvSpPr>
        <p:spPr>
          <a:xfrm>
            <a:off x="377984" y="6030911"/>
            <a:ext cx="6955472"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偶极矩 </a:t>
            </a:r>
            <a:r>
              <a:rPr lang="en-US" altLang="zh-CN" dirty="0"/>
              <a:t>dipole moment = </a:t>
            </a:r>
            <a:r>
              <a:rPr lang="zh-CN" altLang="en-US" dirty="0"/>
              <a:t>电荷中心带电量</a:t>
            </a:r>
            <a:r>
              <a:rPr lang="en-US" altLang="zh-CN" dirty="0"/>
              <a:t>*</a:t>
            </a:r>
            <a:r>
              <a:rPr lang="zh-CN" altLang="en-US" dirty="0"/>
              <a:t>距离</a:t>
            </a:r>
            <a:endParaRPr lang="en-US" altLang="zh-CN" dirty="0"/>
          </a:p>
          <a:p>
            <a:pPr marL="285750" indent="-285750">
              <a:buFont typeface="Arial" panose="020B0604020202020204" pitchFamily="34" charset="0"/>
              <a:buChar char="•"/>
            </a:pPr>
            <a:r>
              <a:rPr lang="zh-CN" altLang="en-US" dirty="0"/>
              <a:t>大多数非水溶剂虽然不完全是单极性，但与阳离子反应更强烈</a:t>
            </a:r>
          </a:p>
        </p:txBody>
      </p:sp>
      <p:pic>
        <p:nvPicPr>
          <p:cNvPr id="10" name="图片 9">
            <a:extLst>
              <a:ext uri="{FF2B5EF4-FFF2-40B4-BE49-F238E27FC236}">
                <a16:creationId xmlns:a16="http://schemas.microsoft.com/office/drawing/2014/main" id="{EBD955E3-147C-495F-9C77-BB8209D6F448}"/>
              </a:ext>
            </a:extLst>
          </p:cNvPr>
          <p:cNvPicPr>
            <a:picLocks noChangeAspect="1"/>
          </p:cNvPicPr>
          <p:nvPr/>
        </p:nvPicPr>
        <p:blipFill>
          <a:blip r:embed="rId3"/>
          <a:stretch>
            <a:fillRect/>
          </a:stretch>
        </p:blipFill>
        <p:spPr>
          <a:xfrm>
            <a:off x="5778573" y="5937201"/>
            <a:ext cx="781159" cy="371527"/>
          </a:xfrm>
          <a:prstGeom prst="rect">
            <a:avLst/>
          </a:prstGeom>
        </p:spPr>
      </p:pic>
    </p:spTree>
    <p:extLst>
      <p:ext uri="{BB962C8B-B14F-4D97-AF65-F5344CB8AC3E}">
        <p14:creationId xmlns:p14="http://schemas.microsoft.com/office/powerpoint/2010/main" val="533228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3.2 </a:t>
            </a:r>
            <a:r>
              <a:rPr lang="zh-CN" altLang="en-US" sz="3200" dirty="0">
                <a:solidFill>
                  <a:schemeClr val="bg1"/>
                </a:solidFill>
                <a:latin typeface="隶书" pitchFamily="49" charset="-122"/>
                <a:ea typeface="隶书" pitchFamily="49" charset="-122"/>
                <a:cs typeface="+mn-cs"/>
              </a:rPr>
              <a:t>介电常数</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4C0FC686-CC4D-494A-B15E-633A46A1993C}"/>
              </a:ext>
            </a:extLst>
          </p:cNvPr>
          <p:cNvPicPr>
            <a:picLocks noChangeAspect="1"/>
          </p:cNvPicPr>
          <p:nvPr/>
        </p:nvPicPr>
        <p:blipFill>
          <a:blip r:embed="rId2"/>
          <a:stretch>
            <a:fillRect/>
          </a:stretch>
        </p:blipFill>
        <p:spPr>
          <a:xfrm>
            <a:off x="1812161" y="1372789"/>
            <a:ext cx="5519678" cy="3295063"/>
          </a:xfrm>
          <a:prstGeom prst="rect">
            <a:avLst/>
          </a:prstGeom>
        </p:spPr>
      </p:pic>
      <p:sp>
        <p:nvSpPr>
          <p:cNvPr id="3" name="文本框 2">
            <a:extLst>
              <a:ext uri="{FF2B5EF4-FFF2-40B4-BE49-F238E27FC236}">
                <a16:creationId xmlns:a16="http://schemas.microsoft.com/office/drawing/2014/main" id="{A114FC6B-CEAD-4036-8C4E-62AFE6D99530}"/>
              </a:ext>
            </a:extLst>
          </p:cNvPr>
          <p:cNvSpPr txBox="1"/>
          <p:nvPr/>
        </p:nvSpPr>
        <p:spPr>
          <a:xfrm>
            <a:off x="803910" y="962029"/>
            <a:ext cx="7776210" cy="369332"/>
          </a:xfrm>
          <a:prstGeom prst="rect">
            <a:avLst/>
          </a:prstGeom>
          <a:noFill/>
        </p:spPr>
        <p:txBody>
          <a:bodyPr wrap="square" rtlCol="0">
            <a:spAutoFit/>
          </a:bodyPr>
          <a:lstStyle/>
          <a:p>
            <a:r>
              <a:rPr lang="zh-CN" altLang="en-US" dirty="0"/>
              <a:t>极性溶剂分子在外电场作用下定向排列形成内电场进而削弱外电场的性质</a:t>
            </a:r>
          </a:p>
        </p:txBody>
      </p:sp>
      <p:pic>
        <p:nvPicPr>
          <p:cNvPr id="4" name="图片 3">
            <a:extLst>
              <a:ext uri="{FF2B5EF4-FFF2-40B4-BE49-F238E27FC236}">
                <a16:creationId xmlns:a16="http://schemas.microsoft.com/office/drawing/2014/main" id="{A4D385EC-EDB4-4CFB-9180-14AC32CB31EB}"/>
              </a:ext>
            </a:extLst>
          </p:cNvPr>
          <p:cNvPicPr>
            <a:picLocks noChangeAspect="1"/>
          </p:cNvPicPr>
          <p:nvPr/>
        </p:nvPicPr>
        <p:blipFill>
          <a:blip r:embed="rId3"/>
          <a:stretch>
            <a:fillRect/>
          </a:stretch>
        </p:blipFill>
        <p:spPr>
          <a:xfrm>
            <a:off x="1635034" y="4924845"/>
            <a:ext cx="877338" cy="802527"/>
          </a:xfrm>
          <a:prstGeom prst="rect">
            <a:avLst/>
          </a:prstGeom>
        </p:spPr>
      </p:pic>
      <p:cxnSp>
        <p:nvCxnSpPr>
          <p:cNvPr id="6" name="直接箭头连接符 5">
            <a:extLst>
              <a:ext uri="{FF2B5EF4-FFF2-40B4-BE49-F238E27FC236}">
                <a16:creationId xmlns:a16="http://schemas.microsoft.com/office/drawing/2014/main" id="{1F7A095E-7451-42BA-9444-47EA1C3702C0}"/>
              </a:ext>
            </a:extLst>
          </p:cNvPr>
          <p:cNvCxnSpPr/>
          <p:nvPr/>
        </p:nvCxnSpPr>
        <p:spPr>
          <a:xfrm flipH="1" flipV="1">
            <a:off x="1292134" y="4826954"/>
            <a:ext cx="361950" cy="4308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7AB97E7A-411A-45E8-94E8-ED666201BAAB}"/>
              </a:ext>
            </a:extLst>
          </p:cNvPr>
          <p:cNvSpPr txBox="1"/>
          <p:nvPr/>
        </p:nvSpPr>
        <p:spPr>
          <a:xfrm>
            <a:off x="0" y="4506568"/>
            <a:ext cx="2138362" cy="369332"/>
          </a:xfrm>
          <a:prstGeom prst="rect">
            <a:avLst/>
          </a:prstGeom>
          <a:noFill/>
        </p:spPr>
        <p:txBody>
          <a:bodyPr wrap="square" rtlCol="0">
            <a:spAutoFit/>
          </a:bodyPr>
          <a:lstStyle/>
          <a:p>
            <a:r>
              <a:rPr lang="zh-CN" altLang="en-US" dirty="0"/>
              <a:t>某物质的介电常数</a:t>
            </a:r>
          </a:p>
        </p:txBody>
      </p:sp>
      <p:cxnSp>
        <p:nvCxnSpPr>
          <p:cNvPr id="9" name="直接箭头连接符 8">
            <a:extLst>
              <a:ext uri="{FF2B5EF4-FFF2-40B4-BE49-F238E27FC236}">
                <a16:creationId xmlns:a16="http://schemas.microsoft.com/office/drawing/2014/main" id="{88DC5ADB-341F-4E51-B419-CCD6A52B75B8}"/>
              </a:ext>
            </a:extLst>
          </p:cNvPr>
          <p:cNvCxnSpPr/>
          <p:nvPr/>
        </p:nvCxnSpPr>
        <p:spPr>
          <a:xfrm>
            <a:off x="2361363" y="5042377"/>
            <a:ext cx="4220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ADAC1403-2549-4787-991C-6B806346546F}"/>
              </a:ext>
            </a:extLst>
          </p:cNvPr>
          <p:cNvSpPr txBox="1"/>
          <p:nvPr/>
        </p:nvSpPr>
        <p:spPr>
          <a:xfrm>
            <a:off x="2783393" y="4857711"/>
            <a:ext cx="2054889" cy="369332"/>
          </a:xfrm>
          <a:prstGeom prst="rect">
            <a:avLst/>
          </a:prstGeom>
          <a:noFill/>
        </p:spPr>
        <p:txBody>
          <a:bodyPr wrap="square" rtlCol="0">
            <a:spAutoFit/>
          </a:bodyPr>
          <a:lstStyle/>
          <a:p>
            <a:r>
              <a:rPr lang="zh-CN" altLang="en-US" dirty="0"/>
              <a:t>真空下的电场强度</a:t>
            </a:r>
          </a:p>
        </p:txBody>
      </p:sp>
      <p:cxnSp>
        <p:nvCxnSpPr>
          <p:cNvPr id="14" name="直接箭头连接符 13">
            <a:extLst>
              <a:ext uri="{FF2B5EF4-FFF2-40B4-BE49-F238E27FC236}">
                <a16:creationId xmlns:a16="http://schemas.microsoft.com/office/drawing/2014/main" id="{ADEEC20E-69DB-4094-9CF7-E6EED2BD4842}"/>
              </a:ext>
            </a:extLst>
          </p:cNvPr>
          <p:cNvCxnSpPr/>
          <p:nvPr/>
        </p:nvCxnSpPr>
        <p:spPr>
          <a:xfrm>
            <a:off x="2361363" y="5510775"/>
            <a:ext cx="4220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1DA067A2-C32E-451B-AD7C-1C8A0F1743AB}"/>
              </a:ext>
            </a:extLst>
          </p:cNvPr>
          <p:cNvSpPr txBox="1"/>
          <p:nvPr/>
        </p:nvSpPr>
        <p:spPr>
          <a:xfrm>
            <a:off x="2783393" y="5326109"/>
            <a:ext cx="2264857" cy="646331"/>
          </a:xfrm>
          <a:prstGeom prst="rect">
            <a:avLst/>
          </a:prstGeom>
          <a:noFill/>
        </p:spPr>
        <p:txBody>
          <a:bodyPr wrap="square" rtlCol="0">
            <a:spAutoFit/>
          </a:bodyPr>
          <a:lstStyle/>
          <a:p>
            <a:r>
              <a:rPr lang="zh-CN" altLang="en-US" dirty="0"/>
              <a:t>极板间充满该物质时的电场强度</a:t>
            </a:r>
          </a:p>
        </p:txBody>
      </p:sp>
      <p:pic>
        <p:nvPicPr>
          <p:cNvPr id="11" name="图片 10">
            <a:extLst>
              <a:ext uri="{FF2B5EF4-FFF2-40B4-BE49-F238E27FC236}">
                <a16:creationId xmlns:a16="http://schemas.microsoft.com/office/drawing/2014/main" id="{E058322C-51E7-4C57-8BA5-07941C7C287D}"/>
              </a:ext>
            </a:extLst>
          </p:cNvPr>
          <p:cNvPicPr>
            <a:picLocks noChangeAspect="1"/>
          </p:cNvPicPr>
          <p:nvPr/>
        </p:nvPicPr>
        <p:blipFill>
          <a:blip r:embed="rId4"/>
          <a:stretch>
            <a:fillRect/>
          </a:stretch>
        </p:blipFill>
        <p:spPr>
          <a:xfrm>
            <a:off x="1622083" y="5955358"/>
            <a:ext cx="877338" cy="682957"/>
          </a:xfrm>
          <a:prstGeom prst="rect">
            <a:avLst/>
          </a:prstGeom>
        </p:spPr>
      </p:pic>
      <p:cxnSp>
        <p:nvCxnSpPr>
          <p:cNvPr id="17" name="直接箭头连接符 16">
            <a:extLst>
              <a:ext uri="{FF2B5EF4-FFF2-40B4-BE49-F238E27FC236}">
                <a16:creationId xmlns:a16="http://schemas.microsoft.com/office/drawing/2014/main" id="{41274005-09EA-4D7C-B40D-19F04E63CAA4}"/>
              </a:ext>
            </a:extLst>
          </p:cNvPr>
          <p:cNvCxnSpPr>
            <a:cxnSpLocks/>
          </p:cNvCxnSpPr>
          <p:nvPr/>
        </p:nvCxnSpPr>
        <p:spPr>
          <a:xfrm flipH="1">
            <a:off x="1412875" y="6296836"/>
            <a:ext cx="241210" cy="2436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BB1F3CD0-72AF-49CE-B559-86C634A4DED9}"/>
              </a:ext>
            </a:extLst>
          </p:cNvPr>
          <p:cNvSpPr txBox="1"/>
          <p:nvPr/>
        </p:nvSpPr>
        <p:spPr>
          <a:xfrm>
            <a:off x="0" y="6491921"/>
            <a:ext cx="2138362" cy="369332"/>
          </a:xfrm>
          <a:prstGeom prst="rect">
            <a:avLst/>
          </a:prstGeom>
          <a:noFill/>
        </p:spPr>
        <p:txBody>
          <a:bodyPr wrap="square" rtlCol="0">
            <a:spAutoFit/>
          </a:bodyPr>
          <a:lstStyle/>
          <a:p>
            <a:r>
              <a:rPr lang="zh-CN" altLang="en-US" dirty="0"/>
              <a:t>相对介电常数</a:t>
            </a:r>
          </a:p>
        </p:txBody>
      </p:sp>
      <p:cxnSp>
        <p:nvCxnSpPr>
          <p:cNvPr id="23" name="直接箭头连接符 22">
            <a:extLst>
              <a:ext uri="{FF2B5EF4-FFF2-40B4-BE49-F238E27FC236}">
                <a16:creationId xmlns:a16="http://schemas.microsoft.com/office/drawing/2014/main" id="{BF51D3AB-7F70-4763-8137-9BF2107A87B6}"/>
              </a:ext>
            </a:extLst>
          </p:cNvPr>
          <p:cNvCxnSpPr/>
          <p:nvPr/>
        </p:nvCxnSpPr>
        <p:spPr>
          <a:xfrm>
            <a:off x="2361363" y="6439427"/>
            <a:ext cx="4220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76857811-F6FA-4953-9966-876B8856CCF5}"/>
              </a:ext>
            </a:extLst>
          </p:cNvPr>
          <p:cNvSpPr txBox="1"/>
          <p:nvPr/>
        </p:nvSpPr>
        <p:spPr>
          <a:xfrm>
            <a:off x="2783393" y="6254761"/>
            <a:ext cx="2054889" cy="369332"/>
          </a:xfrm>
          <a:prstGeom prst="rect">
            <a:avLst/>
          </a:prstGeom>
          <a:noFill/>
        </p:spPr>
        <p:txBody>
          <a:bodyPr wrap="square" rtlCol="0">
            <a:spAutoFit/>
          </a:bodyPr>
          <a:lstStyle/>
          <a:p>
            <a:r>
              <a:rPr lang="zh-CN" altLang="en-US" dirty="0"/>
              <a:t>真空介电常数（</a:t>
            </a:r>
            <a:r>
              <a:rPr lang="en-US" altLang="zh-CN" dirty="0"/>
              <a:t>1</a:t>
            </a:r>
            <a:r>
              <a:rPr lang="zh-CN" altLang="en-US" dirty="0"/>
              <a:t>）</a:t>
            </a:r>
          </a:p>
        </p:txBody>
      </p:sp>
      <p:sp>
        <p:nvSpPr>
          <p:cNvPr id="21" name="文本框 20">
            <a:extLst>
              <a:ext uri="{FF2B5EF4-FFF2-40B4-BE49-F238E27FC236}">
                <a16:creationId xmlns:a16="http://schemas.microsoft.com/office/drawing/2014/main" id="{09148CF2-B47F-4C4A-90EE-A0BC2A2DDE85}"/>
              </a:ext>
            </a:extLst>
          </p:cNvPr>
          <p:cNvSpPr txBox="1"/>
          <p:nvPr/>
        </p:nvSpPr>
        <p:spPr>
          <a:xfrm>
            <a:off x="5701414" y="5265707"/>
            <a:ext cx="3260849"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介电常数是可以通过外界电场测出来的，一定程度上反应了溶解溶质分子的能力</a:t>
            </a:r>
          </a:p>
        </p:txBody>
      </p:sp>
    </p:spTree>
    <p:extLst>
      <p:ext uri="{BB962C8B-B14F-4D97-AF65-F5344CB8AC3E}">
        <p14:creationId xmlns:p14="http://schemas.microsoft.com/office/powerpoint/2010/main" val="2660019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a:cxnSpLocks/>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4666C167-0D71-4A6E-9774-445B2B665A86}"/>
              </a:ext>
            </a:extLst>
          </p:cNvPr>
          <p:cNvPicPr>
            <a:picLocks noChangeAspect="1"/>
          </p:cNvPicPr>
          <p:nvPr/>
        </p:nvPicPr>
        <p:blipFill>
          <a:blip r:embed="rId2"/>
          <a:stretch>
            <a:fillRect/>
          </a:stretch>
        </p:blipFill>
        <p:spPr>
          <a:xfrm>
            <a:off x="0" y="937531"/>
            <a:ext cx="6134100" cy="3574234"/>
          </a:xfrm>
          <a:prstGeom prst="rect">
            <a:avLst/>
          </a:prstGeom>
        </p:spPr>
      </p:pic>
      <p:sp>
        <p:nvSpPr>
          <p:cNvPr id="6" name="标题 1">
            <a:extLst>
              <a:ext uri="{FF2B5EF4-FFF2-40B4-BE49-F238E27FC236}">
                <a16:creationId xmlns:a16="http://schemas.microsoft.com/office/drawing/2014/main" id="{5358D503-D89F-45D8-90A0-4CB0AB2557F5}"/>
              </a:ext>
            </a:extLst>
          </p:cNvPr>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3.2 </a:t>
            </a:r>
            <a:r>
              <a:rPr lang="zh-CN" altLang="en-US" sz="3200" dirty="0">
                <a:solidFill>
                  <a:schemeClr val="bg1"/>
                </a:solidFill>
                <a:latin typeface="隶书" pitchFamily="49" charset="-122"/>
                <a:ea typeface="隶书" pitchFamily="49" charset="-122"/>
                <a:cs typeface="+mn-cs"/>
              </a:rPr>
              <a:t>介电常数</a:t>
            </a:r>
          </a:p>
        </p:txBody>
      </p:sp>
      <p:cxnSp>
        <p:nvCxnSpPr>
          <p:cNvPr id="4" name="直接箭头连接符 3">
            <a:extLst>
              <a:ext uri="{FF2B5EF4-FFF2-40B4-BE49-F238E27FC236}">
                <a16:creationId xmlns:a16="http://schemas.microsoft.com/office/drawing/2014/main" id="{6D56D3AD-D3D7-4E09-8870-06DB645C1E24}"/>
              </a:ext>
            </a:extLst>
          </p:cNvPr>
          <p:cNvCxnSpPr>
            <a:cxnSpLocks/>
          </p:cNvCxnSpPr>
          <p:nvPr/>
        </p:nvCxnSpPr>
        <p:spPr>
          <a:xfrm>
            <a:off x="4052888" y="2276475"/>
            <a:ext cx="1081087" cy="295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2BCD0FDE-FE17-4BCC-9DFF-8E40F36D5FEE}"/>
              </a:ext>
            </a:extLst>
          </p:cNvPr>
          <p:cNvCxnSpPr>
            <a:cxnSpLocks/>
          </p:cNvCxnSpPr>
          <p:nvPr/>
        </p:nvCxnSpPr>
        <p:spPr>
          <a:xfrm>
            <a:off x="4510088" y="2670809"/>
            <a:ext cx="6238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02C85C7E-447E-4E9A-AFB4-A05FADC6BB8C}"/>
              </a:ext>
            </a:extLst>
          </p:cNvPr>
          <p:cNvCxnSpPr>
            <a:cxnSpLocks/>
          </p:cNvCxnSpPr>
          <p:nvPr/>
        </p:nvCxnSpPr>
        <p:spPr>
          <a:xfrm flipV="1">
            <a:off x="4052888" y="2769869"/>
            <a:ext cx="1081087" cy="5461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02272C94-632D-4628-BA3B-49F60D28D07D}"/>
              </a:ext>
            </a:extLst>
          </p:cNvPr>
          <p:cNvSpPr txBox="1"/>
          <p:nvPr/>
        </p:nvSpPr>
        <p:spPr>
          <a:xfrm>
            <a:off x="5168538" y="2277694"/>
            <a:ext cx="3975462" cy="646331"/>
          </a:xfrm>
          <a:prstGeom prst="rect">
            <a:avLst/>
          </a:prstGeom>
          <a:noFill/>
        </p:spPr>
        <p:txBody>
          <a:bodyPr wrap="square" rtlCol="0">
            <a:spAutoFit/>
          </a:bodyPr>
          <a:lstStyle/>
          <a:p>
            <a:r>
              <a:rPr lang="zh-CN" altLang="en-US" dirty="0"/>
              <a:t>介电常数较高→与外电场交互较强→容易和溶质离子产生交互</a:t>
            </a:r>
          </a:p>
        </p:txBody>
      </p:sp>
      <p:pic>
        <p:nvPicPr>
          <p:cNvPr id="13" name="图片 12">
            <a:extLst>
              <a:ext uri="{FF2B5EF4-FFF2-40B4-BE49-F238E27FC236}">
                <a16:creationId xmlns:a16="http://schemas.microsoft.com/office/drawing/2014/main" id="{A40CBB9C-FC88-4451-B45D-7462E7665866}"/>
              </a:ext>
            </a:extLst>
          </p:cNvPr>
          <p:cNvPicPr>
            <a:picLocks noChangeAspect="1"/>
          </p:cNvPicPr>
          <p:nvPr/>
        </p:nvPicPr>
        <p:blipFill>
          <a:blip r:embed="rId3"/>
          <a:stretch>
            <a:fillRect/>
          </a:stretch>
        </p:blipFill>
        <p:spPr>
          <a:xfrm>
            <a:off x="5314950" y="3717820"/>
            <a:ext cx="3829050" cy="3140179"/>
          </a:xfrm>
          <a:prstGeom prst="rect">
            <a:avLst/>
          </a:prstGeom>
        </p:spPr>
      </p:pic>
      <p:sp>
        <p:nvSpPr>
          <p:cNvPr id="14" name="文本框 13">
            <a:extLst>
              <a:ext uri="{FF2B5EF4-FFF2-40B4-BE49-F238E27FC236}">
                <a16:creationId xmlns:a16="http://schemas.microsoft.com/office/drawing/2014/main" id="{8C22FD74-0CD2-4A00-AE6B-A70ACF54A964}"/>
              </a:ext>
            </a:extLst>
          </p:cNvPr>
          <p:cNvSpPr txBox="1"/>
          <p:nvPr/>
        </p:nvSpPr>
        <p:spPr>
          <a:xfrm>
            <a:off x="73206" y="5130884"/>
            <a:ext cx="5168538"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介电常数只在一定外电场频率范围内是常数</a:t>
            </a:r>
            <a:endParaRPr lang="en-US" altLang="zh-CN" dirty="0"/>
          </a:p>
          <a:p>
            <a:pPr marL="285750" indent="-285750">
              <a:buFont typeface="Arial" panose="020B0604020202020204" pitchFamily="34" charset="0"/>
              <a:buChar char="•"/>
            </a:pPr>
            <a:r>
              <a:rPr lang="zh-CN" altLang="en-US" dirty="0"/>
              <a:t>外电场变化太快将使得分子来不及转向，介电常数下降</a:t>
            </a:r>
          </a:p>
        </p:txBody>
      </p:sp>
    </p:spTree>
    <p:extLst>
      <p:ext uri="{BB962C8B-B14F-4D97-AF65-F5344CB8AC3E}">
        <p14:creationId xmlns:p14="http://schemas.microsoft.com/office/powerpoint/2010/main" val="412068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3.3 </a:t>
            </a:r>
            <a:r>
              <a:rPr lang="zh-CN" altLang="en-US" sz="3200" dirty="0">
                <a:solidFill>
                  <a:schemeClr val="bg1"/>
                </a:solidFill>
                <a:latin typeface="隶书" pitchFamily="49" charset="-122"/>
                <a:ea typeface="隶书" pitchFamily="49" charset="-122"/>
                <a:cs typeface="+mn-cs"/>
              </a:rPr>
              <a:t>溶剂鞘层</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2FFD9C9-5AB0-464D-B3C0-BFEB6EC3C3B4}"/>
              </a:ext>
            </a:extLst>
          </p:cNvPr>
          <p:cNvPicPr>
            <a:picLocks noChangeAspect="1"/>
          </p:cNvPicPr>
          <p:nvPr/>
        </p:nvPicPr>
        <p:blipFill>
          <a:blip r:embed="rId2"/>
          <a:stretch>
            <a:fillRect/>
          </a:stretch>
        </p:blipFill>
        <p:spPr>
          <a:xfrm>
            <a:off x="1969183" y="2248320"/>
            <a:ext cx="5205633" cy="3637671"/>
          </a:xfrm>
          <a:prstGeom prst="rect">
            <a:avLst/>
          </a:prstGeom>
        </p:spPr>
      </p:pic>
      <p:sp>
        <p:nvSpPr>
          <p:cNvPr id="3" name="文本框 2">
            <a:extLst>
              <a:ext uri="{FF2B5EF4-FFF2-40B4-BE49-F238E27FC236}">
                <a16:creationId xmlns:a16="http://schemas.microsoft.com/office/drawing/2014/main" id="{D60F4CEC-02C7-41A5-92E1-35644BC804E7}"/>
              </a:ext>
            </a:extLst>
          </p:cNvPr>
          <p:cNvSpPr txBox="1"/>
          <p:nvPr/>
        </p:nvSpPr>
        <p:spPr>
          <a:xfrm>
            <a:off x="986790" y="831421"/>
            <a:ext cx="7524750" cy="646331"/>
          </a:xfrm>
          <a:prstGeom prst="rect">
            <a:avLst/>
          </a:prstGeom>
          <a:noFill/>
        </p:spPr>
        <p:txBody>
          <a:bodyPr wrap="square" rtlCol="0">
            <a:spAutoFit/>
          </a:bodyPr>
          <a:lstStyle/>
          <a:p>
            <a:endParaRPr lang="en-US" altLang="zh-CN" dirty="0"/>
          </a:p>
          <a:p>
            <a:r>
              <a:rPr lang="zh-CN" altLang="en-US" dirty="0"/>
              <a:t>能量上满足，吉布斯自由能为负，反应自主进行</a:t>
            </a:r>
          </a:p>
        </p:txBody>
      </p:sp>
      <p:pic>
        <p:nvPicPr>
          <p:cNvPr id="5" name="图片 4">
            <a:extLst>
              <a:ext uri="{FF2B5EF4-FFF2-40B4-BE49-F238E27FC236}">
                <a16:creationId xmlns:a16="http://schemas.microsoft.com/office/drawing/2014/main" id="{D344EAAD-115B-4BB3-B9B7-E9A491DA39DC}"/>
              </a:ext>
            </a:extLst>
          </p:cNvPr>
          <p:cNvPicPr>
            <a:picLocks noChangeAspect="1"/>
          </p:cNvPicPr>
          <p:nvPr/>
        </p:nvPicPr>
        <p:blipFill>
          <a:blip r:embed="rId3"/>
          <a:stretch>
            <a:fillRect/>
          </a:stretch>
        </p:blipFill>
        <p:spPr>
          <a:xfrm>
            <a:off x="2196311" y="1618340"/>
            <a:ext cx="2191056" cy="466790"/>
          </a:xfrm>
          <a:prstGeom prst="rect">
            <a:avLst/>
          </a:prstGeom>
        </p:spPr>
      </p:pic>
      <p:cxnSp>
        <p:nvCxnSpPr>
          <p:cNvPr id="7" name="直接箭头连接符 6">
            <a:extLst>
              <a:ext uri="{FF2B5EF4-FFF2-40B4-BE49-F238E27FC236}">
                <a16:creationId xmlns:a16="http://schemas.microsoft.com/office/drawing/2014/main" id="{70B4AD1A-E82B-41E6-BC5F-0DD3669B3755}"/>
              </a:ext>
            </a:extLst>
          </p:cNvPr>
          <p:cNvCxnSpPr/>
          <p:nvPr/>
        </p:nvCxnSpPr>
        <p:spPr>
          <a:xfrm flipH="1">
            <a:off x="2697479" y="1920228"/>
            <a:ext cx="312420" cy="423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029B9FFF-A92B-4791-ABA5-7705AD89ADE3}"/>
              </a:ext>
            </a:extLst>
          </p:cNvPr>
          <p:cNvSpPr txBox="1"/>
          <p:nvPr/>
        </p:nvSpPr>
        <p:spPr>
          <a:xfrm>
            <a:off x="1986914" y="2285512"/>
            <a:ext cx="1421130" cy="369332"/>
          </a:xfrm>
          <a:prstGeom prst="rect">
            <a:avLst/>
          </a:prstGeom>
          <a:noFill/>
        </p:spPr>
        <p:txBody>
          <a:bodyPr wrap="square" rtlCol="0">
            <a:spAutoFit/>
          </a:bodyPr>
          <a:lstStyle/>
          <a:p>
            <a:r>
              <a:rPr lang="zh-CN" altLang="en-US" dirty="0"/>
              <a:t>为负，放热</a:t>
            </a:r>
          </a:p>
        </p:txBody>
      </p:sp>
      <p:sp>
        <p:nvSpPr>
          <p:cNvPr id="12" name="文本框 11">
            <a:extLst>
              <a:ext uri="{FF2B5EF4-FFF2-40B4-BE49-F238E27FC236}">
                <a16:creationId xmlns:a16="http://schemas.microsoft.com/office/drawing/2014/main" id="{E6EF74B1-1A78-4390-9042-BCC99BD79891}"/>
              </a:ext>
            </a:extLst>
          </p:cNvPr>
          <p:cNvSpPr txBox="1"/>
          <p:nvPr/>
        </p:nvSpPr>
        <p:spPr>
          <a:xfrm>
            <a:off x="3676802" y="2285512"/>
            <a:ext cx="1421130" cy="369332"/>
          </a:xfrm>
          <a:prstGeom prst="rect">
            <a:avLst/>
          </a:prstGeom>
          <a:noFill/>
        </p:spPr>
        <p:txBody>
          <a:bodyPr wrap="square" rtlCol="0">
            <a:spAutoFit/>
          </a:bodyPr>
          <a:lstStyle/>
          <a:p>
            <a:r>
              <a:rPr lang="zh-CN" altLang="en-US" dirty="0"/>
              <a:t>为正，熵增</a:t>
            </a:r>
          </a:p>
        </p:txBody>
      </p:sp>
      <p:cxnSp>
        <p:nvCxnSpPr>
          <p:cNvPr id="13" name="直接箭头连接符 12">
            <a:extLst>
              <a:ext uri="{FF2B5EF4-FFF2-40B4-BE49-F238E27FC236}">
                <a16:creationId xmlns:a16="http://schemas.microsoft.com/office/drawing/2014/main" id="{1DABABD2-E910-4658-A361-799A00252793}"/>
              </a:ext>
            </a:extLst>
          </p:cNvPr>
          <p:cNvCxnSpPr>
            <a:cxnSpLocks/>
          </p:cNvCxnSpPr>
          <p:nvPr/>
        </p:nvCxnSpPr>
        <p:spPr>
          <a:xfrm>
            <a:off x="3720465" y="1920228"/>
            <a:ext cx="398144" cy="418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9E2E3273-A53B-49D8-9ABF-D4CFA9FC1AD7}"/>
              </a:ext>
            </a:extLst>
          </p:cNvPr>
          <p:cNvSpPr txBox="1"/>
          <p:nvPr/>
        </p:nvSpPr>
        <p:spPr>
          <a:xfrm>
            <a:off x="180974" y="6050893"/>
            <a:ext cx="7294245" cy="369332"/>
          </a:xfrm>
          <a:prstGeom prst="rect">
            <a:avLst/>
          </a:prstGeom>
          <a:noFill/>
        </p:spPr>
        <p:txBody>
          <a:bodyPr wrap="square">
            <a:spAutoFit/>
          </a:bodyPr>
          <a:lstStyle/>
          <a:p>
            <a:r>
              <a:rPr lang="zh-CN" altLang="en-US" dirty="0"/>
              <a:t>盐晶体溶于水中时，水分子的正极端包裹阴离子，负极端包裹阳离子</a:t>
            </a:r>
            <a:endParaRPr lang="en-US" altLang="zh-CN" dirty="0"/>
          </a:p>
        </p:txBody>
      </p:sp>
      <p:cxnSp>
        <p:nvCxnSpPr>
          <p:cNvPr id="15" name="直接箭头连接符 14">
            <a:extLst>
              <a:ext uri="{FF2B5EF4-FFF2-40B4-BE49-F238E27FC236}">
                <a16:creationId xmlns:a16="http://schemas.microsoft.com/office/drawing/2014/main" id="{7553840C-409F-46BF-9294-75586572D69A}"/>
              </a:ext>
            </a:extLst>
          </p:cNvPr>
          <p:cNvCxnSpPr>
            <a:cxnSpLocks/>
          </p:cNvCxnSpPr>
          <p:nvPr/>
        </p:nvCxnSpPr>
        <p:spPr>
          <a:xfrm>
            <a:off x="3692102" y="5015873"/>
            <a:ext cx="1683548" cy="1110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FA141A06-5D62-48CE-B955-7D0F43C04A21}"/>
              </a:ext>
            </a:extLst>
          </p:cNvPr>
          <p:cNvCxnSpPr>
            <a:cxnSpLocks/>
            <a:endCxn id="17" idx="0"/>
          </p:cNvCxnSpPr>
          <p:nvPr/>
        </p:nvCxnSpPr>
        <p:spPr>
          <a:xfrm>
            <a:off x="3291839" y="4785556"/>
            <a:ext cx="536258" cy="1265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8468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noChangeAspect="1"/>
          </p:cNvGrpSpPr>
          <p:nvPr/>
        </p:nvGrpSpPr>
        <p:grpSpPr>
          <a:xfrm>
            <a:off x="2276221" y="3860936"/>
            <a:ext cx="1260000" cy="1260000"/>
            <a:chOff x="1174779" y="3359349"/>
            <a:chExt cx="1800000" cy="1800001"/>
          </a:xfrm>
        </p:grpSpPr>
        <p:grpSp>
          <p:nvGrpSpPr>
            <p:cNvPr id="3" name="组合 2"/>
            <p:cNvGrpSpPr/>
            <p:nvPr/>
          </p:nvGrpSpPr>
          <p:grpSpPr>
            <a:xfrm>
              <a:off x="1174779" y="3359349"/>
              <a:ext cx="1800000" cy="1800001"/>
              <a:chOff x="6250980" y="3660482"/>
              <a:chExt cx="1800000" cy="1800001"/>
            </a:xfrm>
          </p:grpSpPr>
          <p:sp>
            <p:nvSpPr>
              <p:cNvPr id="5" name="椭圆 4"/>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1354779" y="3539349"/>
              <a:ext cx="1440000" cy="1440000"/>
            </a:xfrm>
            <a:prstGeom prst="ellipse">
              <a:avLst/>
            </a:prstGeom>
            <a:solidFill>
              <a:srgbClr val="A6A6A6"/>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a:grpSpLocks noChangeAspect="1"/>
          </p:cNvGrpSpPr>
          <p:nvPr/>
        </p:nvGrpSpPr>
        <p:grpSpPr>
          <a:xfrm>
            <a:off x="2683600" y="2570378"/>
            <a:ext cx="576000" cy="576000"/>
            <a:chOff x="1174779" y="3359349"/>
            <a:chExt cx="1800000" cy="1800001"/>
          </a:xfrm>
        </p:grpSpPr>
        <p:grpSp>
          <p:nvGrpSpPr>
            <p:cNvPr id="8" name="组合 7"/>
            <p:cNvGrpSpPr/>
            <p:nvPr/>
          </p:nvGrpSpPr>
          <p:grpSpPr>
            <a:xfrm>
              <a:off x="1174779" y="3359349"/>
              <a:ext cx="1800000" cy="1800001"/>
              <a:chOff x="6250980" y="3660482"/>
              <a:chExt cx="1800000" cy="1800001"/>
            </a:xfrm>
          </p:grpSpPr>
          <p:sp>
            <p:nvSpPr>
              <p:cNvPr id="10" name="椭圆 9"/>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1354779" y="3539349"/>
              <a:ext cx="1440000" cy="1440000"/>
            </a:xfrm>
            <a:prstGeom prst="ellipse">
              <a:avLst/>
            </a:prstGeom>
            <a:solidFill>
              <a:srgbClr val="90AFC6"/>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046591" y="2718418"/>
            <a:ext cx="1980000" cy="1980000"/>
            <a:chOff x="6250980" y="3660482"/>
            <a:chExt cx="1800000" cy="1800001"/>
          </a:xfrm>
        </p:grpSpPr>
        <p:sp>
          <p:nvSpPr>
            <p:cNvPr id="13" name="椭圆 12"/>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190591" y="2862418"/>
            <a:ext cx="1692000" cy="1692000"/>
          </a:xfrm>
          <a:prstGeom prst="ellipse">
            <a:avLst/>
          </a:prstGeom>
          <a:solidFill>
            <a:srgbClr val="D54A47"/>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p:cNvGrpSpPr>
            <a:grpSpLocks noChangeAspect="1"/>
          </p:cNvGrpSpPr>
          <p:nvPr/>
        </p:nvGrpSpPr>
        <p:grpSpPr>
          <a:xfrm>
            <a:off x="778122" y="2035413"/>
            <a:ext cx="1044000" cy="1044000"/>
            <a:chOff x="1174779" y="3359349"/>
            <a:chExt cx="1800000" cy="1800001"/>
          </a:xfrm>
        </p:grpSpPr>
        <p:grpSp>
          <p:nvGrpSpPr>
            <p:cNvPr id="17" name="组合 16"/>
            <p:cNvGrpSpPr/>
            <p:nvPr/>
          </p:nvGrpSpPr>
          <p:grpSpPr>
            <a:xfrm>
              <a:off x="1174779" y="3359349"/>
              <a:ext cx="1800000" cy="1800001"/>
              <a:chOff x="6250980" y="3660482"/>
              <a:chExt cx="1800000" cy="1800001"/>
            </a:xfrm>
          </p:grpSpPr>
          <p:sp>
            <p:nvSpPr>
              <p:cNvPr id="19" name="椭圆 18"/>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1354779" y="3539349"/>
              <a:ext cx="1440000" cy="1440000"/>
            </a:xfrm>
            <a:prstGeom prst="ellipse">
              <a:avLst/>
            </a:prstGeom>
            <a:solidFill>
              <a:srgbClr val="789BB5"/>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a:grpSpLocks noChangeAspect="1"/>
          </p:cNvGrpSpPr>
          <p:nvPr/>
        </p:nvGrpSpPr>
        <p:grpSpPr>
          <a:xfrm>
            <a:off x="375243" y="4151919"/>
            <a:ext cx="648000" cy="648000"/>
            <a:chOff x="1174779" y="3359349"/>
            <a:chExt cx="1800000" cy="1800001"/>
          </a:xfrm>
        </p:grpSpPr>
        <p:grpSp>
          <p:nvGrpSpPr>
            <p:cNvPr id="22" name="组合 21"/>
            <p:cNvGrpSpPr/>
            <p:nvPr/>
          </p:nvGrpSpPr>
          <p:grpSpPr>
            <a:xfrm>
              <a:off x="1174779" y="3359349"/>
              <a:ext cx="1800000" cy="1800001"/>
              <a:chOff x="6250980" y="3660482"/>
              <a:chExt cx="1800000" cy="1800001"/>
            </a:xfrm>
          </p:grpSpPr>
          <p:sp>
            <p:nvSpPr>
              <p:cNvPr id="24" name="椭圆 23"/>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1354779" y="3539349"/>
              <a:ext cx="1440000" cy="1440000"/>
            </a:xfrm>
            <a:prstGeom prst="ellipse">
              <a:avLst/>
            </a:prstGeom>
            <a:solidFill>
              <a:schemeClr val="tx2">
                <a:lumMod val="75000"/>
                <a:lumOff val="25000"/>
              </a:schemeClr>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4327147" y="2247197"/>
            <a:ext cx="4609127" cy="2196883"/>
          </a:xfrm>
          <a:prstGeom prst="rect">
            <a:avLst/>
          </a:prstGeom>
        </p:spPr>
        <p:txBody>
          <a:bodyPr wrap="square">
            <a:spAutoFit/>
          </a:bodyPr>
          <a:lstStyle/>
          <a:p>
            <a:pPr>
              <a:lnSpc>
                <a:spcPct val="200000"/>
              </a:lnSpc>
            </a:pPr>
            <a:r>
              <a:rPr lang="zh-CN" altLang="en-US" sz="2400" b="1" dirty="0">
                <a:solidFill>
                  <a:schemeClr val="tx1">
                    <a:lumMod val="95000"/>
                    <a:lumOff val="5000"/>
                  </a:schemeClr>
                </a:solidFill>
                <a:latin typeface="+mn-ea"/>
              </a:rPr>
              <a:t>一、</a:t>
            </a:r>
            <a:r>
              <a:rPr lang="en-US" altLang="zh-CN" sz="2400" b="1" dirty="0">
                <a:solidFill>
                  <a:schemeClr val="tx1">
                    <a:lumMod val="95000"/>
                    <a:lumOff val="5000"/>
                  </a:schemeClr>
                </a:solidFill>
                <a:latin typeface="+mn-ea"/>
              </a:rPr>
              <a:t>ai4mol </a:t>
            </a:r>
            <a:r>
              <a:rPr lang="zh-CN" altLang="en-US" sz="2400" b="1" dirty="0">
                <a:solidFill>
                  <a:schemeClr val="tx1">
                    <a:lumMod val="95000"/>
                    <a:lumOff val="5000"/>
                  </a:schemeClr>
                </a:solidFill>
                <a:latin typeface="+mn-ea"/>
              </a:rPr>
              <a:t>调研情况</a:t>
            </a:r>
            <a:endParaRPr lang="en-US" altLang="zh-CN" sz="2400" b="1" dirty="0">
              <a:solidFill>
                <a:schemeClr val="tx1">
                  <a:lumMod val="95000"/>
                  <a:lumOff val="5000"/>
                </a:schemeClr>
              </a:solidFill>
              <a:latin typeface="+mn-ea"/>
            </a:endParaRPr>
          </a:p>
          <a:p>
            <a:pPr>
              <a:lnSpc>
                <a:spcPct val="200000"/>
              </a:lnSpc>
            </a:pPr>
            <a:r>
              <a:rPr lang="zh-CN" altLang="en-US" sz="2400" b="1" dirty="0">
                <a:solidFill>
                  <a:schemeClr val="tx1">
                    <a:lumMod val="95000"/>
                    <a:lumOff val="5000"/>
                  </a:schemeClr>
                </a:solidFill>
                <a:latin typeface="+mn-ea"/>
              </a:rPr>
              <a:t>二、电解液读书笔记</a:t>
            </a:r>
            <a:endParaRPr lang="en-US" altLang="zh-CN" sz="2400" b="1" dirty="0">
              <a:solidFill>
                <a:schemeClr val="tx1">
                  <a:lumMod val="95000"/>
                  <a:lumOff val="5000"/>
                </a:schemeClr>
              </a:solidFill>
              <a:latin typeface="+mn-ea"/>
            </a:endParaRPr>
          </a:p>
          <a:p>
            <a:pPr>
              <a:lnSpc>
                <a:spcPct val="200000"/>
              </a:lnSpc>
            </a:pPr>
            <a:r>
              <a:rPr lang="zh-CN" altLang="en-US" sz="2400" b="1" dirty="0">
                <a:solidFill>
                  <a:schemeClr val="tx1">
                    <a:lumMod val="95000"/>
                    <a:lumOff val="5000"/>
                  </a:schemeClr>
                </a:solidFill>
                <a:latin typeface="+mn-ea"/>
              </a:rPr>
              <a:t>三、</a:t>
            </a:r>
            <a:r>
              <a:rPr lang="en-US" altLang="zh-CN" sz="2400" b="1" dirty="0">
                <a:solidFill>
                  <a:schemeClr val="tx1">
                    <a:lumMod val="95000"/>
                    <a:lumOff val="5000"/>
                  </a:schemeClr>
                </a:solidFill>
                <a:latin typeface="+mn-ea"/>
              </a:rPr>
              <a:t>ai</a:t>
            </a:r>
            <a:r>
              <a:rPr lang="zh-CN" altLang="en-US" sz="2400" b="1" dirty="0">
                <a:solidFill>
                  <a:schemeClr val="tx1">
                    <a:lumMod val="95000"/>
                    <a:lumOff val="5000"/>
                  </a:schemeClr>
                </a:solidFill>
                <a:latin typeface="+mn-ea"/>
              </a:rPr>
              <a:t>模型使用进展</a:t>
            </a:r>
            <a:endParaRPr lang="en-US" altLang="zh-CN" sz="2400" b="1" dirty="0">
              <a:solidFill>
                <a:schemeClr val="tx1">
                  <a:lumMod val="95000"/>
                  <a:lumOff val="5000"/>
                </a:schemeClr>
              </a:solidFill>
              <a:latin typeface="+mn-ea"/>
            </a:endParaRPr>
          </a:p>
        </p:txBody>
      </p:sp>
      <p:sp>
        <p:nvSpPr>
          <p:cNvPr id="28" name="矩形 27"/>
          <p:cNvSpPr/>
          <p:nvPr/>
        </p:nvSpPr>
        <p:spPr>
          <a:xfrm>
            <a:off x="2066924" y="753854"/>
            <a:ext cx="5338303" cy="707886"/>
          </a:xfrm>
          <a:prstGeom prst="rect">
            <a:avLst/>
          </a:prstGeom>
          <a:noFill/>
        </p:spPr>
        <p:txBody>
          <a:bodyPr wrap="none" lIns="324000" rIns="324000">
            <a:spAutoFit/>
          </a:bodyPr>
          <a:lstStyle/>
          <a:p>
            <a:r>
              <a:rPr lang="en-US" altLang="zh-CN" sz="40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sym typeface="华文隶书" panose="02010800040101010101" pitchFamily="2" charset="-122"/>
              </a:rPr>
              <a:t>Table of Contents </a:t>
            </a:r>
            <a:endParaRPr lang="zh-CN" altLang="en-US" sz="4000" b="1" dirty="0">
              <a:solidFill>
                <a:schemeClr val="tx1">
                  <a:lumMod val="95000"/>
                  <a:lumOff val="5000"/>
                </a:schemeClr>
              </a:solidFill>
              <a:latin typeface="Tahoma" panose="020B0604030504040204" pitchFamily="34" charset="0"/>
              <a:cs typeface="Tahoma" panose="020B0604030504040204" pitchFamily="34" charset="0"/>
            </a:endParaRPr>
          </a:p>
        </p:txBody>
      </p:sp>
      <p:sp>
        <p:nvSpPr>
          <p:cNvPr id="30" name="KSO_Shape"/>
          <p:cNvSpPr>
            <a:spLocks/>
          </p:cNvSpPr>
          <p:nvPr/>
        </p:nvSpPr>
        <p:spPr bwMode="auto">
          <a:xfrm>
            <a:off x="1528838" y="3336923"/>
            <a:ext cx="1076172" cy="843815"/>
          </a:xfrm>
          <a:custGeom>
            <a:avLst/>
            <a:gdLst>
              <a:gd name="T0" fmla="*/ 1009661 w 2006600"/>
              <a:gd name="T1" fmla="*/ 391160 h 1387475"/>
              <a:gd name="T2" fmla="*/ 1011251 w 2006600"/>
              <a:gd name="T3" fmla="*/ 509270 h 1387475"/>
              <a:gd name="T4" fmla="*/ 1084401 w 2006600"/>
              <a:gd name="T5" fmla="*/ 630555 h 1387475"/>
              <a:gd name="T6" fmla="*/ 1213209 w 2006600"/>
              <a:gd name="T7" fmla="*/ 691833 h 1387475"/>
              <a:gd name="T8" fmla="*/ 1322616 w 2006600"/>
              <a:gd name="T9" fmla="*/ 683895 h 1387475"/>
              <a:gd name="T10" fmla="*/ 1373821 w 2006600"/>
              <a:gd name="T11" fmla="*/ 722948 h 1387475"/>
              <a:gd name="T12" fmla="*/ 1348695 w 2006600"/>
              <a:gd name="T13" fmla="*/ 830580 h 1387475"/>
              <a:gd name="T14" fmla="*/ 1289857 w 2006600"/>
              <a:gd name="T15" fmla="*/ 930276 h 1387475"/>
              <a:gd name="T16" fmla="*/ 1172499 w 2006600"/>
              <a:gd name="T17" fmla="*/ 1024573 h 1387475"/>
              <a:gd name="T18" fmla="*/ 1069135 w 2006600"/>
              <a:gd name="T19" fmla="*/ 1059498 h 1387475"/>
              <a:gd name="T20" fmla="*/ 955912 w 2006600"/>
              <a:gd name="T21" fmla="*/ 1062356 h 1387475"/>
              <a:gd name="T22" fmla="*/ 850321 w 2006600"/>
              <a:gd name="T23" fmla="*/ 1032511 h 1387475"/>
              <a:gd name="T24" fmla="*/ 740914 w 2006600"/>
              <a:gd name="T25" fmla="*/ 956628 h 1387475"/>
              <a:gd name="T26" fmla="*/ 664902 w 2006600"/>
              <a:gd name="T27" fmla="*/ 847408 h 1387475"/>
              <a:gd name="T28" fmla="*/ 634688 w 2006600"/>
              <a:gd name="T29" fmla="*/ 741998 h 1387475"/>
              <a:gd name="T30" fmla="*/ 637550 w 2006600"/>
              <a:gd name="T31" fmla="*/ 628968 h 1387475"/>
              <a:gd name="T32" fmla="*/ 672535 w 2006600"/>
              <a:gd name="T33" fmla="*/ 525780 h 1387475"/>
              <a:gd name="T34" fmla="*/ 767312 w 2006600"/>
              <a:gd name="T35" fmla="*/ 408623 h 1387475"/>
              <a:gd name="T36" fmla="*/ 867178 w 2006600"/>
              <a:gd name="T37" fmla="*/ 349885 h 1387475"/>
              <a:gd name="T38" fmla="*/ 974676 w 2006600"/>
              <a:gd name="T39" fmla="*/ 324803 h 1387475"/>
              <a:gd name="T40" fmla="*/ 889318 w 2006600"/>
              <a:gd name="T41" fmla="*/ 202109 h 1387475"/>
              <a:gd name="T42" fmla="*/ 752158 w 2006600"/>
              <a:gd name="T43" fmla="*/ 256364 h 1387475"/>
              <a:gd name="T44" fmla="*/ 637858 w 2006600"/>
              <a:gd name="T45" fmla="*/ 346155 h 1387475"/>
              <a:gd name="T46" fmla="*/ 553720 w 2006600"/>
              <a:gd name="T47" fmla="*/ 464501 h 1387475"/>
              <a:gd name="T48" fmla="*/ 506412 w 2006600"/>
              <a:gd name="T49" fmla="*/ 604740 h 1387475"/>
              <a:gd name="T50" fmla="*/ 502602 w 2006600"/>
              <a:gd name="T51" fmla="*/ 758304 h 1387475"/>
              <a:gd name="T52" fmla="*/ 543242 w 2006600"/>
              <a:gd name="T53" fmla="*/ 901399 h 1387475"/>
              <a:gd name="T54" fmla="*/ 621665 w 2006600"/>
              <a:gd name="T55" fmla="*/ 1023552 h 1387475"/>
              <a:gd name="T56" fmla="*/ 731203 w 2006600"/>
              <a:gd name="T57" fmla="*/ 1118737 h 1387475"/>
              <a:gd name="T58" fmla="*/ 865188 w 2006600"/>
              <a:gd name="T59" fmla="*/ 1179338 h 1387475"/>
              <a:gd name="T60" fmla="*/ 1016317 w 2006600"/>
              <a:gd name="T61" fmla="*/ 1198058 h 1387475"/>
              <a:gd name="T62" fmla="*/ 1164907 w 2006600"/>
              <a:gd name="T63" fmla="*/ 1171723 h 1387475"/>
              <a:gd name="T64" fmla="*/ 1295400 w 2006600"/>
              <a:gd name="T65" fmla="*/ 1105094 h 1387475"/>
              <a:gd name="T66" fmla="*/ 1400175 w 2006600"/>
              <a:gd name="T67" fmla="*/ 1005150 h 1387475"/>
              <a:gd name="T68" fmla="*/ 1473200 w 2006600"/>
              <a:gd name="T69" fmla="*/ 878554 h 1387475"/>
              <a:gd name="T70" fmla="*/ 1506537 w 2006600"/>
              <a:gd name="T71" fmla="*/ 732605 h 1387475"/>
              <a:gd name="T72" fmla="*/ 1495107 w 2006600"/>
              <a:gd name="T73" fmla="*/ 580309 h 1387475"/>
              <a:gd name="T74" fmla="*/ 1441133 w 2006600"/>
              <a:gd name="T75" fmla="*/ 442926 h 1387475"/>
              <a:gd name="T76" fmla="*/ 1351280 w 2006600"/>
              <a:gd name="T77" fmla="*/ 329022 h 1387475"/>
              <a:gd name="T78" fmla="*/ 1232853 w 2006600"/>
              <a:gd name="T79" fmla="*/ 244625 h 1387475"/>
              <a:gd name="T80" fmla="*/ 1092517 w 2006600"/>
              <a:gd name="T81" fmla="*/ 197349 h 1387475"/>
              <a:gd name="T82" fmla="*/ 1067117 w 2006600"/>
              <a:gd name="T83" fmla="*/ 2221 h 1387475"/>
              <a:gd name="T84" fmla="*/ 1316355 w 2006600"/>
              <a:gd name="T85" fmla="*/ 48227 h 1387475"/>
              <a:gd name="T86" fmla="*/ 1546543 w 2006600"/>
              <a:gd name="T87" fmla="*/ 149440 h 1387475"/>
              <a:gd name="T88" fmla="*/ 1745297 w 2006600"/>
              <a:gd name="T89" fmla="*/ 297611 h 1387475"/>
              <a:gd name="T90" fmla="*/ 1900555 w 2006600"/>
              <a:gd name="T91" fmla="*/ 485442 h 1387475"/>
              <a:gd name="T92" fmla="*/ 2000885 w 2006600"/>
              <a:gd name="T93" fmla="*/ 704684 h 1387475"/>
              <a:gd name="T94" fmla="*/ 1921510 w 2006600"/>
              <a:gd name="T95" fmla="*/ 911552 h 1387475"/>
              <a:gd name="T96" fmla="*/ 1774507 w 2006600"/>
              <a:gd name="T97" fmla="*/ 1088913 h 1387475"/>
              <a:gd name="T98" fmla="*/ 1582103 w 2006600"/>
              <a:gd name="T99" fmla="*/ 1231055 h 1387475"/>
              <a:gd name="T100" fmla="*/ 1356677 w 2006600"/>
              <a:gd name="T101" fmla="*/ 1331316 h 1387475"/>
              <a:gd name="T102" fmla="*/ 1109345 w 2006600"/>
              <a:gd name="T103" fmla="*/ 1382399 h 1387475"/>
              <a:gd name="T104" fmla="*/ 852805 w 2006600"/>
              <a:gd name="T105" fmla="*/ 1377639 h 1387475"/>
              <a:gd name="T106" fmla="*/ 611187 w 2006600"/>
              <a:gd name="T107" fmla="*/ 1317990 h 1387475"/>
              <a:gd name="T108" fmla="*/ 397510 w 2006600"/>
              <a:gd name="T109" fmla="*/ 1210114 h 1387475"/>
              <a:gd name="T110" fmla="*/ 216852 w 2006600"/>
              <a:gd name="T111" fmla="*/ 1061309 h 1387475"/>
              <a:gd name="T112" fmla="*/ 75882 w 2006600"/>
              <a:gd name="T113" fmla="*/ 879189 h 1387475"/>
              <a:gd name="T114" fmla="*/ 22225 w 2006600"/>
              <a:gd name="T115" fmla="*/ 666610 h 1387475"/>
              <a:gd name="T116" fmla="*/ 140970 w 2006600"/>
              <a:gd name="T117" fmla="*/ 451810 h 1387475"/>
              <a:gd name="T118" fmla="*/ 302260 w 2006600"/>
              <a:gd name="T119" fmla="*/ 270324 h 1387475"/>
              <a:gd name="T120" fmla="*/ 500380 w 2006600"/>
              <a:gd name="T121" fmla="*/ 128817 h 1387475"/>
              <a:gd name="T122" fmla="*/ 728980 w 2006600"/>
              <a:gd name="T123" fmla="*/ 36487 h 1387475"/>
              <a:gd name="T124" fmla="*/ 981393 w 2006600"/>
              <a:gd name="T125" fmla="*/ 317 h 1387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6600" h="1387475">
                <a:moveTo>
                  <a:pt x="1003300" y="323850"/>
                </a:moveTo>
                <a:lnTo>
                  <a:pt x="1019520" y="324168"/>
                </a:lnTo>
                <a:lnTo>
                  <a:pt x="1035740" y="325120"/>
                </a:lnTo>
                <a:lnTo>
                  <a:pt x="1031924" y="332423"/>
                </a:lnTo>
                <a:lnTo>
                  <a:pt x="1028425" y="339090"/>
                </a:lnTo>
                <a:lnTo>
                  <a:pt x="1025245" y="346075"/>
                </a:lnTo>
                <a:lnTo>
                  <a:pt x="1022065" y="353378"/>
                </a:lnTo>
                <a:lnTo>
                  <a:pt x="1019202" y="360680"/>
                </a:lnTo>
                <a:lnTo>
                  <a:pt x="1016658" y="367983"/>
                </a:lnTo>
                <a:lnTo>
                  <a:pt x="1014113" y="375285"/>
                </a:lnTo>
                <a:lnTo>
                  <a:pt x="1011887" y="383223"/>
                </a:lnTo>
                <a:lnTo>
                  <a:pt x="1009661" y="391160"/>
                </a:lnTo>
                <a:lnTo>
                  <a:pt x="1008071" y="398780"/>
                </a:lnTo>
                <a:lnTo>
                  <a:pt x="1006480" y="406718"/>
                </a:lnTo>
                <a:lnTo>
                  <a:pt x="1005526" y="414655"/>
                </a:lnTo>
                <a:lnTo>
                  <a:pt x="1004572" y="422910"/>
                </a:lnTo>
                <a:lnTo>
                  <a:pt x="1003618" y="430848"/>
                </a:lnTo>
                <a:lnTo>
                  <a:pt x="1003300" y="439103"/>
                </a:lnTo>
                <a:lnTo>
                  <a:pt x="1003300" y="447358"/>
                </a:lnTo>
                <a:lnTo>
                  <a:pt x="1003618" y="460058"/>
                </a:lnTo>
                <a:lnTo>
                  <a:pt x="1004572" y="472758"/>
                </a:lnTo>
                <a:lnTo>
                  <a:pt x="1006162" y="485140"/>
                </a:lnTo>
                <a:lnTo>
                  <a:pt x="1008389" y="497205"/>
                </a:lnTo>
                <a:lnTo>
                  <a:pt x="1011251" y="509270"/>
                </a:lnTo>
                <a:lnTo>
                  <a:pt x="1014432" y="521018"/>
                </a:lnTo>
                <a:lnTo>
                  <a:pt x="1018248" y="532448"/>
                </a:lnTo>
                <a:lnTo>
                  <a:pt x="1022701" y="543560"/>
                </a:lnTo>
                <a:lnTo>
                  <a:pt x="1027471" y="554673"/>
                </a:lnTo>
                <a:lnTo>
                  <a:pt x="1033196" y="565150"/>
                </a:lnTo>
                <a:lnTo>
                  <a:pt x="1038921" y="575628"/>
                </a:lnTo>
                <a:lnTo>
                  <a:pt x="1045600" y="585470"/>
                </a:lnTo>
                <a:lnTo>
                  <a:pt x="1052597" y="595313"/>
                </a:lnTo>
                <a:lnTo>
                  <a:pt x="1059594" y="604838"/>
                </a:lnTo>
                <a:lnTo>
                  <a:pt x="1067545" y="613728"/>
                </a:lnTo>
                <a:lnTo>
                  <a:pt x="1075814" y="622300"/>
                </a:lnTo>
                <a:lnTo>
                  <a:pt x="1084401" y="630555"/>
                </a:lnTo>
                <a:lnTo>
                  <a:pt x="1093306" y="638175"/>
                </a:lnTo>
                <a:lnTo>
                  <a:pt x="1102848" y="645478"/>
                </a:lnTo>
                <a:lnTo>
                  <a:pt x="1112389" y="652463"/>
                </a:lnTo>
                <a:lnTo>
                  <a:pt x="1122566" y="658813"/>
                </a:lnTo>
                <a:lnTo>
                  <a:pt x="1132744" y="664845"/>
                </a:lnTo>
                <a:lnTo>
                  <a:pt x="1143557" y="670243"/>
                </a:lnTo>
                <a:lnTo>
                  <a:pt x="1154689" y="675323"/>
                </a:lnTo>
                <a:lnTo>
                  <a:pt x="1165820" y="679450"/>
                </a:lnTo>
                <a:lnTo>
                  <a:pt x="1177270" y="683578"/>
                </a:lnTo>
                <a:lnTo>
                  <a:pt x="1189037" y="686753"/>
                </a:lnTo>
                <a:lnTo>
                  <a:pt x="1201123" y="689610"/>
                </a:lnTo>
                <a:lnTo>
                  <a:pt x="1213209" y="691833"/>
                </a:lnTo>
                <a:lnTo>
                  <a:pt x="1225613" y="693420"/>
                </a:lnTo>
                <a:lnTo>
                  <a:pt x="1238016" y="694055"/>
                </a:lnTo>
                <a:lnTo>
                  <a:pt x="1251056" y="694690"/>
                </a:lnTo>
                <a:lnTo>
                  <a:pt x="1259325" y="694690"/>
                </a:lnTo>
                <a:lnTo>
                  <a:pt x="1267276" y="694055"/>
                </a:lnTo>
                <a:lnTo>
                  <a:pt x="1275545" y="693420"/>
                </a:lnTo>
                <a:lnTo>
                  <a:pt x="1283815" y="692468"/>
                </a:lnTo>
                <a:lnTo>
                  <a:pt x="1291766" y="691198"/>
                </a:lnTo>
                <a:lnTo>
                  <a:pt x="1299399" y="689928"/>
                </a:lnTo>
                <a:lnTo>
                  <a:pt x="1307350" y="688023"/>
                </a:lnTo>
                <a:lnTo>
                  <a:pt x="1315301" y="686118"/>
                </a:lnTo>
                <a:lnTo>
                  <a:pt x="1322616" y="683895"/>
                </a:lnTo>
                <a:lnTo>
                  <a:pt x="1330249" y="681355"/>
                </a:lnTo>
                <a:lnTo>
                  <a:pt x="1337564" y="678815"/>
                </a:lnTo>
                <a:lnTo>
                  <a:pt x="1345197" y="675958"/>
                </a:lnTo>
                <a:lnTo>
                  <a:pt x="1352194" y="672783"/>
                </a:lnTo>
                <a:lnTo>
                  <a:pt x="1359509" y="669608"/>
                </a:lnTo>
                <a:lnTo>
                  <a:pt x="1366188" y="666115"/>
                </a:lnTo>
                <a:lnTo>
                  <a:pt x="1372867" y="661988"/>
                </a:lnTo>
                <a:lnTo>
                  <a:pt x="1374139" y="678498"/>
                </a:lnTo>
                <a:lnTo>
                  <a:pt x="1374775" y="694690"/>
                </a:lnTo>
                <a:lnTo>
                  <a:pt x="1374457" y="704215"/>
                </a:lnTo>
                <a:lnTo>
                  <a:pt x="1374139" y="713740"/>
                </a:lnTo>
                <a:lnTo>
                  <a:pt x="1373821" y="722948"/>
                </a:lnTo>
                <a:lnTo>
                  <a:pt x="1372549" y="732790"/>
                </a:lnTo>
                <a:lnTo>
                  <a:pt x="1371595" y="741998"/>
                </a:lnTo>
                <a:lnTo>
                  <a:pt x="1370640" y="751205"/>
                </a:lnTo>
                <a:lnTo>
                  <a:pt x="1368732" y="760413"/>
                </a:lnTo>
                <a:lnTo>
                  <a:pt x="1366824" y="769303"/>
                </a:lnTo>
                <a:lnTo>
                  <a:pt x="1365234" y="778193"/>
                </a:lnTo>
                <a:lnTo>
                  <a:pt x="1363007" y="787083"/>
                </a:lnTo>
                <a:lnTo>
                  <a:pt x="1360463" y="795973"/>
                </a:lnTo>
                <a:lnTo>
                  <a:pt x="1357919" y="804863"/>
                </a:lnTo>
                <a:lnTo>
                  <a:pt x="1355056" y="813435"/>
                </a:lnTo>
                <a:lnTo>
                  <a:pt x="1351876" y="822008"/>
                </a:lnTo>
                <a:lnTo>
                  <a:pt x="1348695" y="830580"/>
                </a:lnTo>
                <a:lnTo>
                  <a:pt x="1345515" y="839153"/>
                </a:lnTo>
                <a:lnTo>
                  <a:pt x="1342017" y="847408"/>
                </a:lnTo>
                <a:lnTo>
                  <a:pt x="1337882" y="855663"/>
                </a:lnTo>
                <a:lnTo>
                  <a:pt x="1334065" y="863283"/>
                </a:lnTo>
                <a:lnTo>
                  <a:pt x="1329931" y="871538"/>
                </a:lnTo>
                <a:lnTo>
                  <a:pt x="1325478" y="879158"/>
                </a:lnTo>
                <a:lnTo>
                  <a:pt x="1321026" y="886778"/>
                </a:lnTo>
                <a:lnTo>
                  <a:pt x="1316255" y="894398"/>
                </a:lnTo>
                <a:lnTo>
                  <a:pt x="1311166" y="901700"/>
                </a:lnTo>
                <a:lnTo>
                  <a:pt x="1306396" y="909320"/>
                </a:lnTo>
                <a:lnTo>
                  <a:pt x="1300989" y="916305"/>
                </a:lnTo>
                <a:lnTo>
                  <a:pt x="1289857" y="930276"/>
                </a:lnTo>
                <a:lnTo>
                  <a:pt x="1278090" y="943928"/>
                </a:lnTo>
                <a:lnTo>
                  <a:pt x="1266004" y="956628"/>
                </a:lnTo>
                <a:lnTo>
                  <a:pt x="1252964" y="969011"/>
                </a:lnTo>
                <a:lnTo>
                  <a:pt x="1239606" y="980758"/>
                </a:lnTo>
                <a:lnTo>
                  <a:pt x="1225295" y="991553"/>
                </a:lnTo>
                <a:lnTo>
                  <a:pt x="1218297" y="996951"/>
                </a:lnTo>
                <a:lnTo>
                  <a:pt x="1210983" y="1002031"/>
                </a:lnTo>
                <a:lnTo>
                  <a:pt x="1203667" y="1006793"/>
                </a:lnTo>
                <a:lnTo>
                  <a:pt x="1195716" y="1011873"/>
                </a:lnTo>
                <a:lnTo>
                  <a:pt x="1188083" y="1016318"/>
                </a:lnTo>
                <a:lnTo>
                  <a:pt x="1180450" y="1020763"/>
                </a:lnTo>
                <a:lnTo>
                  <a:pt x="1172499" y="1024573"/>
                </a:lnTo>
                <a:lnTo>
                  <a:pt x="1164230" y="1029018"/>
                </a:lnTo>
                <a:lnTo>
                  <a:pt x="1155961" y="1032511"/>
                </a:lnTo>
                <a:lnTo>
                  <a:pt x="1148010" y="1036003"/>
                </a:lnTo>
                <a:lnTo>
                  <a:pt x="1139423" y="1039813"/>
                </a:lnTo>
                <a:lnTo>
                  <a:pt x="1131154" y="1042988"/>
                </a:lnTo>
                <a:lnTo>
                  <a:pt x="1122566" y="1046163"/>
                </a:lnTo>
                <a:lnTo>
                  <a:pt x="1113661" y="1048703"/>
                </a:lnTo>
                <a:lnTo>
                  <a:pt x="1105074" y="1051561"/>
                </a:lnTo>
                <a:lnTo>
                  <a:pt x="1096169" y="1053466"/>
                </a:lnTo>
                <a:lnTo>
                  <a:pt x="1087264" y="1056006"/>
                </a:lnTo>
                <a:lnTo>
                  <a:pt x="1078358" y="1057911"/>
                </a:lnTo>
                <a:lnTo>
                  <a:pt x="1069135" y="1059498"/>
                </a:lnTo>
                <a:lnTo>
                  <a:pt x="1059594" y="1061086"/>
                </a:lnTo>
                <a:lnTo>
                  <a:pt x="1050370" y="1062356"/>
                </a:lnTo>
                <a:lnTo>
                  <a:pt x="1041147" y="1063626"/>
                </a:lnTo>
                <a:lnTo>
                  <a:pt x="1031924" y="1064261"/>
                </a:lnTo>
                <a:lnTo>
                  <a:pt x="1022383" y="1064896"/>
                </a:lnTo>
                <a:lnTo>
                  <a:pt x="1012841" y="1065213"/>
                </a:lnTo>
                <a:lnTo>
                  <a:pt x="1003300" y="1065213"/>
                </a:lnTo>
                <a:lnTo>
                  <a:pt x="993759" y="1065213"/>
                </a:lnTo>
                <a:lnTo>
                  <a:pt x="984218" y="1064896"/>
                </a:lnTo>
                <a:lnTo>
                  <a:pt x="974676" y="1064261"/>
                </a:lnTo>
                <a:lnTo>
                  <a:pt x="965135" y="1063626"/>
                </a:lnTo>
                <a:lnTo>
                  <a:pt x="955912" y="1062356"/>
                </a:lnTo>
                <a:lnTo>
                  <a:pt x="946688" y="1061086"/>
                </a:lnTo>
                <a:lnTo>
                  <a:pt x="937783" y="1059498"/>
                </a:lnTo>
                <a:lnTo>
                  <a:pt x="928560" y="1057911"/>
                </a:lnTo>
                <a:lnTo>
                  <a:pt x="919655" y="1056006"/>
                </a:lnTo>
                <a:lnTo>
                  <a:pt x="910750" y="1053466"/>
                </a:lnTo>
                <a:lnTo>
                  <a:pt x="901526" y="1051561"/>
                </a:lnTo>
                <a:lnTo>
                  <a:pt x="892621" y="1048703"/>
                </a:lnTo>
                <a:lnTo>
                  <a:pt x="884034" y="1046163"/>
                </a:lnTo>
                <a:lnTo>
                  <a:pt x="875765" y="1042988"/>
                </a:lnTo>
                <a:lnTo>
                  <a:pt x="867178" y="1039813"/>
                </a:lnTo>
                <a:lnTo>
                  <a:pt x="858908" y="1036003"/>
                </a:lnTo>
                <a:lnTo>
                  <a:pt x="850321" y="1032511"/>
                </a:lnTo>
                <a:lnTo>
                  <a:pt x="842370" y="1029018"/>
                </a:lnTo>
                <a:lnTo>
                  <a:pt x="834101" y="1024573"/>
                </a:lnTo>
                <a:lnTo>
                  <a:pt x="826468" y="1020763"/>
                </a:lnTo>
                <a:lnTo>
                  <a:pt x="818517" y="1016318"/>
                </a:lnTo>
                <a:lnTo>
                  <a:pt x="810566" y="1011873"/>
                </a:lnTo>
                <a:lnTo>
                  <a:pt x="803251" y="1006793"/>
                </a:lnTo>
                <a:lnTo>
                  <a:pt x="795618" y="1002031"/>
                </a:lnTo>
                <a:lnTo>
                  <a:pt x="788303" y="996951"/>
                </a:lnTo>
                <a:lnTo>
                  <a:pt x="780988" y="991553"/>
                </a:lnTo>
                <a:lnTo>
                  <a:pt x="767312" y="980758"/>
                </a:lnTo>
                <a:lnTo>
                  <a:pt x="753636" y="969011"/>
                </a:lnTo>
                <a:lnTo>
                  <a:pt x="740914" y="956628"/>
                </a:lnTo>
                <a:lnTo>
                  <a:pt x="728192" y="943928"/>
                </a:lnTo>
                <a:lnTo>
                  <a:pt x="716743" y="930276"/>
                </a:lnTo>
                <a:lnTo>
                  <a:pt x="705929" y="916305"/>
                </a:lnTo>
                <a:lnTo>
                  <a:pt x="700523" y="909320"/>
                </a:lnTo>
                <a:lnTo>
                  <a:pt x="695434" y="901700"/>
                </a:lnTo>
                <a:lnTo>
                  <a:pt x="690345" y="894398"/>
                </a:lnTo>
                <a:lnTo>
                  <a:pt x="685893" y="886778"/>
                </a:lnTo>
                <a:lnTo>
                  <a:pt x="681122" y="879158"/>
                </a:lnTo>
                <a:lnTo>
                  <a:pt x="676669" y="871538"/>
                </a:lnTo>
                <a:lnTo>
                  <a:pt x="672535" y="863283"/>
                </a:lnTo>
                <a:lnTo>
                  <a:pt x="668718" y="855663"/>
                </a:lnTo>
                <a:lnTo>
                  <a:pt x="664902" y="847408"/>
                </a:lnTo>
                <a:lnTo>
                  <a:pt x="661085" y="839153"/>
                </a:lnTo>
                <a:lnTo>
                  <a:pt x="657587" y="830580"/>
                </a:lnTo>
                <a:lnTo>
                  <a:pt x="654406" y="822008"/>
                </a:lnTo>
                <a:lnTo>
                  <a:pt x="651544" y="813435"/>
                </a:lnTo>
                <a:lnTo>
                  <a:pt x="648682" y="804863"/>
                </a:lnTo>
                <a:lnTo>
                  <a:pt x="645819" y="795973"/>
                </a:lnTo>
                <a:lnTo>
                  <a:pt x="643593" y="787083"/>
                </a:lnTo>
                <a:lnTo>
                  <a:pt x="641367" y="778193"/>
                </a:lnTo>
                <a:lnTo>
                  <a:pt x="639458" y="769303"/>
                </a:lnTo>
                <a:lnTo>
                  <a:pt x="637550" y="760413"/>
                </a:lnTo>
                <a:lnTo>
                  <a:pt x="636278" y="751205"/>
                </a:lnTo>
                <a:lnTo>
                  <a:pt x="634688" y="741998"/>
                </a:lnTo>
                <a:lnTo>
                  <a:pt x="633734" y="732790"/>
                </a:lnTo>
                <a:lnTo>
                  <a:pt x="633097" y="722948"/>
                </a:lnTo>
                <a:lnTo>
                  <a:pt x="632143" y="713740"/>
                </a:lnTo>
                <a:lnTo>
                  <a:pt x="631825" y="704215"/>
                </a:lnTo>
                <a:lnTo>
                  <a:pt x="631825" y="694690"/>
                </a:lnTo>
                <a:lnTo>
                  <a:pt x="631825" y="684848"/>
                </a:lnTo>
                <a:lnTo>
                  <a:pt x="632143" y="675640"/>
                </a:lnTo>
                <a:lnTo>
                  <a:pt x="633097" y="666115"/>
                </a:lnTo>
                <a:lnTo>
                  <a:pt x="633734" y="656908"/>
                </a:lnTo>
                <a:lnTo>
                  <a:pt x="634688" y="647383"/>
                </a:lnTo>
                <a:lnTo>
                  <a:pt x="636278" y="638175"/>
                </a:lnTo>
                <a:lnTo>
                  <a:pt x="637550" y="628968"/>
                </a:lnTo>
                <a:lnTo>
                  <a:pt x="639458" y="620078"/>
                </a:lnTo>
                <a:lnTo>
                  <a:pt x="641367" y="610870"/>
                </a:lnTo>
                <a:lnTo>
                  <a:pt x="643593" y="601980"/>
                </a:lnTo>
                <a:lnTo>
                  <a:pt x="645819" y="593090"/>
                </a:lnTo>
                <a:lnTo>
                  <a:pt x="648682" y="584518"/>
                </a:lnTo>
                <a:lnTo>
                  <a:pt x="651544" y="575628"/>
                </a:lnTo>
                <a:lnTo>
                  <a:pt x="654406" y="567055"/>
                </a:lnTo>
                <a:lnTo>
                  <a:pt x="657587" y="558800"/>
                </a:lnTo>
                <a:lnTo>
                  <a:pt x="661085" y="550228"/>
                </a:lnTo>
                <a:lnTo>
                  <a:pt x="664902" y="541973"/>
                </a:lnTo>
                <a:lnTo>
                  <a:pt x="668718" y="534035"/>
                </a:lnTo>
                <a:lnTo>
                  <a:pt x="672535" y="525780"/>
                </a:lnTo>
                <a:lnTo>
                  <a:pt x="676669" y="517843"/>
                </a:lnTo>
                <a:lnTo>
                  <a:pt x="681122" y="509905"/>
                </a:lnTo>
                <a:lnTo>
                  <a:pt x="685893" y="502603"/>
                </a:lnTo>
                <a:lnTo>
                  <a:pt x="690345" y="494665"/>
                </a:lnTo>
                <a:lnTo>
                  <a:pt x="695434" y="487363"/>
                </a:lnTo>
                <a:lnTo>
                  <a:pt x="700523" y="480060"/>
                </a:lnTo>
                <a:lnTo>
                  <a:pt x="705929" y="472758"/>
                </a:lnTo>
                <a:lnTo>
                  <a:pt x="716743" y="458788"/>
                </a:lnTo>
                <a:lnTo>
                  <a:pt x="728192" y="445135"/>
                </a:lnTo>
                <a:lnTo>
                  <a:pt x="740914" y="432435"/>
                </a:lnTo>
                <a:lnTo>
                  <a:pt x="753636" y="420370"/>
                </a:lnTo>
                <a:lnTo>
                  <a:pt x="767312" y="408623"/>
                </a:lnTo>
                <a:lnTo>
                  <a:pt x="780988" y="397510"/>
                </a:lnTo>
                <a:lnTo>
                  <a:pt x="788303" y="392113"/>
                </a:lnTo>
                <a:lnTo>
                  <a:pt x="795618" y="387033"/>
                </a:lnTo>
                <a:lnTo>
                  <a:pt x="803251" y="382270"/>
                </a:lnTo>
                <a:lnTo>
                  <a:pt x="810566" y="377508"/>
                </a:lnTo>
                <a:lnTo>
                  <a:pt x="818517" y="373063"/>
                </a:lnTo>
                <a:lnTo>
                  <a:pt x="826468" y="368618"/>
                </a:lnTo>
                <a:lnTo>
                  <a:pt x="834101" y="364490"/>
                </a:lnTo>
                <a:lnTo>
                  <a:pt x="842370" y="360363"/>
                </a:lnTo>
                <a:lnTo>
                  <a:pt x="850321" y="356553"/>
                </a:lnTo>
                <a:lnTo>
                  <a:pt x="858908" y="353060"/>
                </a:lnTo>
                <a:lnTo>
                  <a:pt x="867178" y="349885"/>
                </a:lnTo>
                <a:lnTo>
                  <a:pt x="875765" y="346710"/>
                </a:lnTo>
                <a:lnTo>
                  <a:pt x="884034" y="343218"/>
                </a:lnTo>
                <a:lnTo>
                  <a:pt x="892621" y="340360"/>
                </a:lnTo>
                <a:lnTo>
                  <a:pt x="901526" y="338138"/>
                </a:lnTo>
                <a:lnTo>
                  <a:pt x="910750" y="335598"/>
                </a:lnTo>
                <a:lnTo>
                  <a:pt x="919655" y="333375"/>
                </a:lnTo>
                <a:lnTo>
                  <a:pt x="928560" y="331470"/>
                </a:lnTo>
                <a:lnTo>
                  <a:pt x="937783" y="329883"/>
                </a:lnTo>
                <a:lnTo>
                  <a:pt x="946688" y="327978"/>
                </a:lnTo>
                <a:lnTo>
                  <a:pt x="955912" y="327025"/>
                </a:lnTo>
                <a:lnTo>
                  <a:pt x="965135" y="326073"/>
                </a:lnTo>
                <a:lnTo>
                  <a:pt x="974676" y="324803"/>
                </a:lnTo>
                <a:lnTo>
                  <a:pt x="984218" y="324485"/>
                </a:lnTo>
                <a:lnTo>
                  <a:pt x="993759" y="324168"/>
                </a:lnTo>
                <a:lnTo>
                  <a:pt x="1003300" y="323850"/>
                </a:lnTo>
                <a:close/>
                <a:moveTo>
                  <a:pt x="990283" y="189417"/>
                </a:moveTo>
                <a:lnTo>
                  <a:pt x="977265" y="190052"/>
                </a:lnTo>
                <a:lnTo>
                  <a:pt x="964565" y="190687"/>
                </a:lnTo>
                <a:lnTo>
                  <a:pt x="951865" y="191956"/>
                </a:lnTo>
                <a:lnTo>
                  <a:pt x="939165" y="193225"/>
                </a:lnTo>
                <a:lnTo>
                  <a:pt x="926465" y="195129"/>
                </a:lnTo>
                <a:lnTo>
                  <a:pt x="914083" y="197349"/>
                </a:lnTo>
                <a:lnTo>
                  <a:pt x="901383" y="199888"/>
                </a:lnTo>
                <a:lnTo>
                  <a:pt x="889318" y="202109"/>
                </a:lnTo>
                <a:lnTo>
                  <a:pt x="877253" y="205282"/>
                </a:lnTo>
                <a:lnTo>
                  <a:pt x="865188" y="208772"/>
                </a:lnTo>
                <a:lnTo>
                  <a:pt x="853440" y="212262"/>
                </a:lnTo>
                <a:lnTo>
                  <a:pt x="841693" y="216069"/>
                </a:lnTo>
                <a:lnTo>
                  <a:pt x="829945" y="219877"/>
                </a:lnTo>
                <a:lnTo>
                  <a:pt x="818515" y="224319"/>
                </a:lnTo>
                <a:lnTo>
                  <a:pt x="807085" y="228760"/>
                </a:lnTo>
                <a:lnTo>
                  <a:pt x="795655" y="233837"/>
                </a:lnTo>
                <a:lnTo>
                  <a:pt x="784543" y="239231"/>
                </a:lnTo>
                <a:lnTo>
                  <a:pt x="773748" y="244625"/>
                </a:lnTo>
                <a:lnTo>
                  <a:pt x="762953" y="250336"/>
                </a:lnTo>
                <a:lnTo>
                  <a:pt x="752158" y="256364"/>
                </a:lnTo>
                <a:lnTo>
                  <a:pt x="741680" y="262392"/>
                </a:lnTo>
                <a:lnTo>
                  <a:pt x="731203" y="269055"/>
                </a:lnTo>
                <a:lnTo>
                  <a:pt x="721360" y="275401"/>
                </a:lnTo>
                <a:lnTo>
                  <a:pt x="711200" y="282698"/>
                </a:lnTo>
                <a:lnTo>
                  <a:pt x="701358" y="289679"/>
                </a:lnTo>
                <a:lnTo>
                  <a:pt x="691833" y="297293"/>
                </a:lnTo>
                <a:lnTo>
                  <a:pt x="682308" y="304591"/>
                </a:lnTo>
                <a:lnTo>
                  <a:pt x="673100" y="312523"/>
                </a:lnTo>
                <a:lnTo>
                  <a:pt x="663893" y="320772"/>
                </a:lnTo>
                <a:lnTo>
                  <a:pt x="655003" y="329022"/>
                </a:lnTo>
                <a:lnTo>
                  <a:pt x="646430" y="337588"/>
                </a:lnTo>
                <a:lnTo>
                  <a:pt x="637858" y="346155"/>
                </a:lnTo>
                <a:lnTo>
                  <a:pt x="629602" y="355039"/>
                </a:lnTo>
                <a:lnTo>
                  <a:pt x="621665" y="363923"/>
                </a:lnTo>
                <a:lnTo>
                  <a:pt x="613727" y="373124"/>
                </a:lnTo>
                <a:lnTo>
                  <a:pt x="606107" y="382642"/>
                </a:lnTo>
                <a:lnTo>
                  <a:pt x="598805" y="392161"/>
                </a:lnTo>
                <a:lnTo>
                  <a:pt x="591502" y="401997"/>
                </a:lnTo>
                <a:lnTo>
                  <a:pt x="584835" y="411832"/>
                </a:lnTo>
                <a:lnTo>
                  <a:pt x="578167" y="422303"/>
                </a:lnTo>
                <a:lnTo>
                  <a:pt x="571817" y="432456"/>
                </a:lnTo>
                <a:lnTo>
                  <a:pt x="565150" y="442926"/>
                </a:lnTo>
                <a:lnTo>
                  <a:pt x="559435" y="453396"/>
                </a:lnTo>
                <a:lnTo>
                  <a:pt x="553720" y="464501"/>
                </a:lnTo>
                <a:lnTo>
                  <a:pt x="548005" y="475289"/>
                </a:lnTo>
                <a:lnTo>
                  <a:pt x="543242" y="486711"/>
                </a:lnTo>
                <a:lnTo>
                  <a:pt x="538162" y="497499"/>
                </a:lnTo>
                <a:lnTo>
                  <a:pt x="533400" y="508921"/>
                </a:lnTo>
                <a:lnTo>
                  <a:pt x="529272" y="520660"/>
                </a:lnTo>
                <a:lnTo>
                  <a:pt x="525145" y="532082"/>
                </a:lnTo>
                <a:lnTo>
                  <a:pt x="521017" y="543822"/>
                </a:lnTo>
                <a:lnTo>
                  <a:pt x="517525" y="555878"/>
                </a:lnTo>
                <a:lnTo>
                  <a:pt x="514350" y="568252"/>
                </a:lnTo>
                <a:lnTo>
                  <a:pt x="511492" y="580309"/>
                </a:lnTo>
                <a:lnTo>
                  <a:pt x="508635" y="592366"/>
                </a:lnTo>
                <a:lnTo>
                  <a:pt x="506412" y="604740"/>
                </a:lnTo>
                <a:lnTo>
                  <a:pt x="504190" y="617114"/>
                </a:lnTo>
                <a:lnTo>
                  <a:pt x="502602" y="629805"/>
                </a:lnTo>
                <a:lnTo>
                  <a:pt x="501015" y="642496"/>
                </a:lnTo>
                <a:lnTo>
                  <a:pt x="500062" y="654870"/>
                </a:lnTo>
                <a:lnTo>
                  <a:pt x="499110" y="668196"/>
                </a:lnTo>
                <a:lnTo>
                  <a:pt x="498792" y="680888"/>
                </a:lnTo>
                <a:lnTo>
                  <a:pt x="498157" y="693896"/>
                </a:lnTo>
                <a:lnTo>
                  <a:pt x="498792" y="706905"/>
                </a:lnTo>
                <a:lnTo>
                  <a:pt x="499110" y="719596"/>
                </a:lnTo>
                <a:lnTo>
                  <a:pt x="500062" y="732605"/>
                </a:lnTo>
                <a:lnTo>
                  <a:pt x="501015" y="745296"/>
                </a:lnTo>
                <a:lnTo>
                  <a:pt x="502602" y="758304"/>
                </a:lnTo>
                <a:lnTo>
                  <a:pt x="504190" y="770678"/>
                </a:lnTo>
                <a:lnTo>
                  <a:pt x="506412" y="783052"/>
                </a:lnTo>
                <a:lnTo>
                  <a:pt x="508635" y="795426"/>
                </a:lnTo>
                <a:lnTo>
                  <a:pt x="511492" y="807800"/>
                </a:lnTo>
                <a:lnTo>
                  <a:pt x="514350" y="819857"/>
                </a:lnTo>
                <a:lnTo>
                  <a:pt x="517525" y="831914"/>
                </a:lnTo>
                <a:lnTo>
                  <a:pt x="521017" y="843653"/>
                </a:lnTo>
                <a:lnTo>
                  <a:pt x="525145" y="855393"/>
                </a:lnTo>
                <a:lnTo>
                  <a:pt x="529272" y="867132"/>
                </a:lnTo>
                <a:lnTo>
                  <a:pt x="533400" y="878554"/>
                </a:lnTo>
                <a:lnTo>
                  <a:pt x="538162" y="889977"/>
                </a:lnTo>
                <a:lnTo>
                  <a:pt x="543242" y="901399"/>
                </a:lnTo>
                <a:lnTo>
                  <a:pt x="548005" y="912186"/>
                </a:lnTo>
                <a:lnTo>
                  <a:pt x="553720" y="923291"/>
                </a:lnTo>
                <a:lnTo>
                  <a:pt x="559435" y="934079"/>
                </a:lnTo>
                <a:lnTo>
                  <a:pt x="565150" y="944549"/>
                </a:lnTo>
                <a:lnTo>
                  <a:pt x="571817" y="955337"/>
                </a:lnTo>
                <a:lnTo>
                  <a:pt x="578167" y="965807"/>
                </a:lnTo>
                <a:lnTo>
                  <a:pt x="584835" y="975643"/>
                </a:lnTo>
                <a:lnTo>
                  <a:pt x="591502" y="985479"/>
                </a:lnTo>
                <a:lnTo>
                  <a:pt x="598805" y="995632"/>
                </a:lnTo>
                <a:lnTo>
                  <a:pt x="606107" y="1005150"/>
                </a:lnTo>
                <a:lnTo>
                  <a:pt x="613727" y="1014351"/>
                </a:lnTo>
                <a:lnTo>
                  <a:pt x="621665" y="1023552"/>
                </a:lnTo>
                <a:lnTo>
                  <a:pt x="629602" y="1033071"/>
                </a:lnTo>
                <a:lnTo>
                  <a:pt x="637858" y="1041955"/>
                </a:lnTo>
                <a:lnTo>
                  <a:pt x="646430" y="1050521"/>
                </a:lnTo>
                <a:lnTo>
                  <a:pt x="655003" y="1059088"/>
                </a:lnTo>
                <a:lnTo>
                  <a:pt x="663893" y="1067020"/>
                </a:lnTo>
                <a:lnTo>
                  <a:pt x="673100" y="1074952"/>
                </a:lnTo>
                <a:lnTo>
                  <a:pt x="682308" y="1082884"/>
                </a:lnTo>
                <a:lnTo>
                  <a:pt x="691833" y="1090499"/>
                </a:lnTo>
                <a:lnTo>
                  <a:pt x="701358" y="1098114"/>
                </a:lnTo>
                <a:lnTo>
                  <a:pt x="711200" y="1105094"/>
                </a:lnTo>
                <a:lnTo>
                  <a:pt x="721360" y="1112074"/>
                </a:lnTo>
                <a:lnTo>
                  <a:pt x="731203" y="1118737"/>
                </a:lnTo>
                <a:lnTo>
                  <a:pt x="741680" y="1125083"/>
                </a:lnTo>
                <a:lnTo>
                  <a:pt x="752158" y="1131111"/>
                </a:lnTo>
                <a:lnTo>
                  <a:pt x="762953" y="1137139"/>
                </a:lnTo>
                <a:lnTo>
                  <a:pt x="773748" y="1142850"/>
                </a:lnTo>
                <a:lnTo>
                  <a:pt x="784543" y="1148562"/>
                </a:lnTo>
                <a:lnTo>
                  <a:pt x="795655" y="1153638"/>
                </a:lnTo>
                <a:lnTo>
                  <a:pt x="807085" y="1158715"/>
                </a:lnTo>
                <a:lnTo>
                  <a:pt x="818515" y="1163157"/>
                </a:lnTo>
                <a:lnTo>
                  <a:pt x="829945" y="1167599"/>
                </a:lnTo>
                <a:lnTo>
                  <a:pt x="841693" y="1171723"/>
                </a:lnTo>
                <a:lnTo>
                  <a:pt x="853440" y="1175531"/>
                </a:lnTo>
                <a:lnTo>
                  <a:pt x="865188" y="1179338"/>
                </a:lnTo>
                <a:lnTo>
                  <a:pt x="877253" y="1182511"/>
                </a:lnTo>
                <a:lnTo>
                  <a:pt x="889318" y="1185366"/>
                </a:lnTo>
                <a:lnTo>
                  <a:pt x="901383" y="1188222"/>
                </a:lnTo>
                <a:lnTo>
                  <a:pt x="914083" y="1190126"/>
                </a:lnTo>
                <a:lnTo>
                  <a:pt x="926465" y="1192347"/>
                </a:lnTo>
                <a:lnTo>
                  <a:pt x="939165" y="1194250"/>
                </a:lnTo>
                <a:lnTo>
                  <a:pt x="951865" y="1195519"/>
                </a:lnTo>
                <a:lnTo>
                  <a:pt x="964565" y="1196788"/>
                </a:lnTo>
                <a:lnTo>
                  <a:pt x="977265" y="1197740"/>
                </a:lnTo>
                <a:lnTo>
                  <a:pt x="990283" y="1198058"/>
                </a:lnTo>
                <a:lnTo>
                  <a:pt x="1003300" y="1198375"/>
                </a:lnTo>
                <a:lnTo>
                  <a:pt x="1016317" y="1198058"/>
                </a:lnTo>
                <a:lnTo>
                  <a:pt x="1029335" y="1197740"/>
                </a:lnTo>
                <a:lnTo>
                  <a:pt x="1042035" y="1196788"/>
                </a:lnTo>
                <a:lnTo>
                  <a:pt x="1055053" y="1195519"/>
                </a:lnTo>
                <a:lnTo>
                  <a:pt x="1067435" y="1194250"/>
                </a:lnTo>
                <a:lnTo>
                  <a:pt x="1079817" y="1192347"/>
                </a:lnTo>
                <a:lnTo>
                  <a:pt x="1092517" y="1190126"/>
                </a:lnTo>
                <a:lnTo>
                  <a:pt x="1104900" y="1188222"/>
                </a:lnTo>
                <a:lnTo>
                  <a:pt x="1116965" y="1185366"/>
                </a:lnTo>
                <a:lnTo>
                  <a:pt x="1129347" y="1182511"/>
                </a:lnTo>
                <a:lnTo>
                  <a:pt x="1141095" y="1179338"/>
                </a:lnTo>
                <a:lnTo>
                  <a:pt x="1153160" y="1175531"/>
                </a:lnTo>
                <a:lnTo>
                  <a:pt x="1164907" y="1171723"/>
                </a:lnTo>
                <a:lnTo>
                  <a:pt x="1176973" y="1167599"/>
                </a:lnTo>
                <a:lnTo>
                  <a:pt x="1188085" y="1163157"/>
                </a:lnTo>
                <a:lnTo>
                  <a:pt x="1199515" y="1158715"/>
                </a:lnTo>
                <a:lnTo>
                  <a:pt x="1210945" y="1153638"/>
                </a:lnTo>
                <a:lnTo>
                  <a:pt x="1222057" y="1148562"/>
                </a:lnTo>
                <a:lnTo>
                  <a:pt x="1232853" y="1142850"/>
                </a:lnTo>
                <a:lnTo>
                  <a:pt x="1243647" y="1137139"/>
                </a:lnTo>
                <a:lnTo>
                  <a:pt x="1254443" y="1131111"/>
                </a:lnTo>
                <a:lnTo>
                  <a:pt x="1264920" y="1125083"/>
                </a:lnTo>
                <a:lnTo>
                  <a:pt x="1275080" y="1118737"/>
                </a:lnTo>
                <a:lnTo>
                  <a:pt x="1285557" y="1112074"/>
                </a:lnTo>
                <a:lnTo>
                  <a:pt x="1295400" y="1105094"/>
                </a:lnTo>
                <a:lnTo>
                  <a:pt x="1304925" y="1098114"/>
                </a:lnTo>
                <a:lnTo>
                  <a:pt x="1314767" y="1090499"/>
                </a:lnTo>
                <a:lnTo>
                  <a:pt x="1324293" y="1082884"/>
                </a:lnTo>
                <a:lnTo>
                  <a:pt x="1333500" y="1074952"/>
                </a:lnTo>
                <a:lnTo>
                  <a:pt x="1342390" y="1067020"/>
                </a:lnTo>
                <a:lnTo>
                  <a:pt x="1351280" y="1059088"/>
                </a:lnTo>
                <a:lnTo>
                  <a:pt x="1359853" y="1050521"/>
                </a:lnTo>
                <a:lnTo>
                  <a:pt x="1368425" y="1041955"/>
                </a:lnTo>
                <a:lnTo>
                  <a:pt x="1376680" y="1033071"/>
                </a:lnTo>
                <a:lnTo>
                  <a:pt x="1384935" y="1023552"/>
                </a:lnTo>
                <a:lnTo>
                  <a:pt x="1392555" y="1014351"/>
                </a:lnTo>
                <a:lnTo>
                  <a:pt x="1400175" y="1005150"/>
                </a:lnTo>
                <a:lnTo>
                  <a:pt x="1407477" y="995632"/>
                </a:lnTo>
                <a:lnTo>
                  <a:pt x="1414780" y="985479"/>
                </a:lnTo>
                <a:lnTo>
                  <a:pt x="1421765" y="975643"/>
                </a:lnTo>
                <a:lnTo>
                  <a:pt x="1428433" y="965807"/>
                </a:lnTo>
                <a:lnTo>
                  <a:pt x="1435100" y="955337"/>
                </a:lnTo>
                <a:lnTo>
                  <a:pt x="1441133" y="944549"/>
                </a:lnTo>
                <a:lnTo>
                  <a:pt x="1447165" y="934079"/>
                </a:lnTo>
                <a:lnTo>
                  <a:pt x="1452880" y="923291"/>
                </a:lnTo>
                <a:lnTo>
                  <a:pt x="1458277" y="912186"/>
                </a:lnTo>
                <a:lnTo>
                  <a:pt x="1463675" y="901399"/>
                </a:lnTo>
                <a:lnTo>
                  <a:pt x="1468437" y="889977"/>
                </a:lnTo>
                <a:lnTo>
                  <a:pt x="1473200" y="878554"/>
                </a:lnTo>
                <a:lnTo>
                  <a:pt x="1477327" y="867132"/>
                </a:lnTo>
                <a:lnTo>
                  <a:pt x="1481455" y="855393"/>
                </a:lnTo>
                <a:lnTo>
                  <a:pt x="1485265" y="843653"/>
                </a:lnTo>
                <a:lnTo>
                  <a:pt x="1488757" y="831914"/>
                </a:lnTo>
                <a:lnTo>
                  <a:pt x="1491933" y="819857"/>
                </a:lnTo>
                <a:lnTo>
                  <a:pt x="1495107" y="807800"/>
                </a:lnTo>
                <a:lnTo>
                  <a:pt x="1497647" y="795426"/>
                </a:lnTo>
                <a:lnTo>
                  <a:pt x="1500187" y="783052"/>
                </a:lnTo>
                <a:lnTo>
                  <a:pt x="1502410" y="770678"/>
                </a:lnTo>
                <a:lnTo>
                  <a:pt x="1503997" y="758304"/>
                </a:lnTo>
                <a:lnTo>
                  <a:pt x="1505585" y="745296"/>
                </a:lnTo>
                <a:lnTo>
                  <a:pt x="1506537" y="732605"/>
                </a:lnTo>
                <a:lnTo>
                  <a:pt x="1507490" y="719596"/>
                </a:lnTo>
                <a:lnTo>
                  <a:pt x="1508125" y="706905"/>
                </a:lnTo>
                <a:lnTo>
                  <a:pt x="1508125" y="693896"/>
                </a:lnTo>
                <a:lnTo>
                  <a:pt x="1508125" y="680888"/>
                </a:lnTo>
                <a:lnTo>
                  <a:pt x="1507490" y="668196"/>
                </a:lnTo>
                <a:lnTo>
                  <a:pt x="1506537" y="654870"/>
                </a:lnTo>
                <a:lnTo>
                  <a:pt x="1505585" y="642496"/>
                </a:lnTo>
                <a:lnTo>
                  <a:pt x="1503997" y="629805"/>
                </a:lnTo>
                <a:lnTo>
                  <a:pt x="1502410" y="617114"/>
                </a:lnTo>
                <a:lnTo>
                  <a:pt x="1500187" y="604740"/>
                </a:lnTo>
                <a:lnTo>
                  <a:pt x="1497647" y="592366"/>
                </a:lnTo>
                <a:lnTo>
                  <a:pt x="1495107" y="580309"/>
                </a:lnTo>
                <a:lnTo>
                  <a:pt x="1491933" y="568252"/>
                </a:lnTo>
                <a:lnTo>
                  <a:pt x="1488757" y="555878"/>
                </a:lnTo>
                <a:lnTo>
                  <a:pt x="1485265" y="543822"/>
                </a:lnTo>
                <a:lnTo>
                  <a:pt x="1481455" y="532082"/>
                </a:lnTo>
                <a:lnTo>
                  <a:pt x="1477327" y="520660"/>
                </a:lnTo>
                <a:lnTo>
                  <a:pt x="1473200" y="508921"/>
                </a:lnTo>
                <a:lnTo>
                  <a:pt x="1468437" y="497499"/>
                </a:lnTo>
                <a:lnTo>
                  <a:pt x="1463675" y="486711"/>
                </a:lnTo>
                <a:lnTo>
                  <a:pt x="1458277" y="475289"/>
                </a:lnTo>
                <a:lnTo>
                  <a:pt x="1452880" y="464501"/>
                </a:lnTo>
                <a:lnTo>
                  <a:pt x="1447165" y="453396"/>
                </a:lnTo>
                <a:lnTo>
                  <a:pt x="1441133" y="442926"/>
                </a:lnTo>
                <a:lnTo>
                  <a:pt x="1435100" y="432456"/>
                </a:lnTo>
                <a:lnTo>
                  <a:pt x="1428433" y="422303"/>
                </a:lnTo>
                <a:lnTo>
                  <a:pt x="1421765" y="411832"/>
                </a:lnTo>
                <a:lnTo>
                  <a:pt x="1414780" y="401997"/>
                </a:lnTo>
                <a:lnTo>
                  <a:pt x="1407477" y="392161"/>
                </a:lnTo>
                <a:lnTo>
                  <a:pt x="1400175" y="382642"/>
                </a:lnTo>
                <a:lnTo>
                  <a:pt x="1392555" y="373124"/>
                </a:lnTo>
                <a:lnTo>
                  <a:pt x="1384935" y="363923"/>
                </a:lnTo>
                <a:lnTo>
                  <a:pt x="1376680" y="355039"/>
                </a:lnTo>
                <a:lnTo>
                  <a:pt x="1368425" y="346155"/>
                </a:lnTo>
                <a:lnTo>
                  <a:pt x="1359853" y="337588"/>
                </a:lnTo>
                <a:lnTo>
                  <a:pt x="1351280" y="329022"/>
                </a:lnTo>
                <a:lnTo>
                  <a:pt x="1342390" y="320772"/>
                </a:lnTo>
                <a:lnTo>
                  <a:pt x="1333500" y="312523"/>
                </a:lnTo>
                <a:lnTo>
                  <a:pt x="1324293" y="304591"/>
                </a:lnTo>
                <a:lnTo>
                  <a:pt x="1314767" y="297293"/>
                </a:lnTo>
                <a:lnTo>
                  <a:pt x="1304925" y="289679"/>
                </a:lnTo>
                <a:lnTo>
                  <a:pt x="1295400" y="282698"/>
                </a:lnTo>
                <a:lnTo>
                  <a:pt x="1285557" y="275401"/>
                </a:lnTo>
                <a:lnTo>
                  <a:pt x="1275080" y="269055"/>
                </a:lnTo>
                <a:lnTo>
                  <a:pt x="1264920" y="262392"/>
                </a:lnTo>
                <a:lnTo>
                  <a:pt x="1254443" y="256364"/>
                </a:lnTo>
                <a:lnTo>
                  <a:pt x="1243647" y="250336"/>
                </a:lnTo>
                <a:lnTo>
                  <a:pt x="1232853" y="244625"/>
                </a:lnTo>
                <a:lnTo>
                  <a:pt x="1222057" y="239231"/>
                </a:lnTo>
                <a:lnTo>
                  <a:pt x="1210945" y="233837"/>
                </a:lnTo>
                <a:lnTo>
                  <a:pt x="1199515" y="228760"/>
                </a:lnTo>
                <a:lnTo>
                  <a:pt x="1188085" y="224319"/>
                </a:lnTo>
                <a:lnTo>
                  <a:pt x="1176973" y="219877"/>
                </a:lnTo>
                <a:lnTo>
                  <a:pt x="1164907" y="216069"/>
                </a:lnTo>
                <a:lnTo>
                  <a:pt x="1153160" y="212262"/>
                </a:lnTo>
                <a:lnTo>
                  <a:pt x="1141095" y="208772"/>
                </a:lnTo>
                <a:lnTo>
                  <a:pt x="1129347" y="205282"/>
                </a:lnTo>
                <a:lnTo>
                  <a:pt x="1116965" y="202109"/>
                </a:lnTo>
                <a:lnTo>
                  <a:pt x="1104900" y="199888"/>
                </a:lnTo>
                <a:lnTo>
                  <a:pt x="1092517" y="197349"/>
                </a:lnTo>
                <a:lnTo>
                  <a:pt x="1079817" y="195129"/>
                </a:lnTo>
                <a:lnTo>
                  <a:pt x="1067435" y="193225"/>
                </a:lnTo>
                <a:lnTo>
                  <a:pt x="1055053" y="191956"/>
                </a:lnTo>
                <a:lnTo>
                  <a:pt x="1042035" y="190687"/>
                </a:lnTo>
                <a:lnTo>
                  <a:pt x="1029335" y="190052"/>
                </a:lnTo>
                <a:lnTo>
                  <a:pt x="1016317" y="189417"/>
                </a:lnTo>
                <a:lnTo>
                  <a:pt x="1003300" y="189417"/>
                </a:lnTo>
                <a:lnTo>
                  <a:pt x="990283" y="189417"/>
                </a:lnTo>
                <a:close/>
                <a:moveTo>
                  <a:pt x="1003300" y="0"/>
                </a:moveTo>
                <a:lnTo>
                  <a:pt x="1024573" y="317"/>
                </a:lnTo>
                <a:lnTo>
                  <a:pt x="1046163" y="1269"/>
                </a:lnTo>
                <a:lnTo>
                  <a:pt x="1067117" y="2221"/>
                </a:lnTo>
                <a:lnTo>
                  <a:pt x="1088390" y="3490"/>
                </a:lnTo>
                <a:lnTo>
                  <a:pt x="1109345" y="5711"/>
                </a:lnTo>
                <a:lnTo>
                  <a:pt x="1130935" y="8249"/>
                </a:lnTo>
                <a:lnTo>
                  <a:pt x="1151890" y="11105"/>
                </a:lnTo>
                <a:lnTo>
                  <a:pt x="1172845" y="14278"/>
                </a:lnTo>
                <a:lnTo>
                  <a:pt x="1193483" y="17768"/>
                </a:lnTo>
                <a:lnTo>
                  <a:pt x="1214120" y="21892"/>
                </a:lnTo>
                <a:lnTo>
                  <a:pt x="1234757" y="26334"/>
                </a:lnTo>
                <a:lnTo>
                  <a:pt x="1255395" y="31411"/>
                </a:lnTo>
                <a:lnTo>
                  <a:pt x="1276033" y="36487"/>
                </a:lnTo>
                <a:lnTo>
                  <a:pt x="1296353" y="42199"/>
                </a:lnTo>
                <a:lnTo>
                  <a:pt x="1316355" y="48227"/>
                </a:lnTo>
                <a:lnTo>
                  <a:pt x="1336675" y="54573"/>
                </a:lnTo>
                <a:lnTo>
                  <a:pt x="1356677" y="61553"/>
                </a:lnTo>
                <a:lnTo>
                  <a:pt x="1376363" y="68850"/>
                </a:lnTo>
                <a:lnTo>
                  <a:pt x="1395730" y="76148"/>
                </a:lnTo>
                <a:lnTo>
                  <a:pt x="1415415" y="84080"/>
                </a:lnTo>
                <a:lnTo>
                  <a:pt x="1434783" y="92329"/>
                </a:lnTo>
                <a:lnTo>
                  <a:pt x="1453833" y="101213"/>
                </a:lnTo>
                <a:lnTo>
                  <a:pt x="1472883" y="110097"/>
                </a:lnTo>
                <a:lnTo>
                  <a:pt x="1491297" y="119298"/>
                </a:lnTo>
                <a:lnTo>
                  <a:pt x="1509713" y="128817"/>
                </a:lnTo>
                <a:lnTo>
                  <a:pt x="1528445" y="138970"/>
                </a:lnTo>
                <a:lnTo>
                  <a:pt x="1546543" y="149440"/>
                </a:lnTo>
                <a:lnTo>
                  <a:pt x="1564323" y="160228"/>
                </a:lnTo>
                <a:lnTo>
                  <a:pt x="1582103" y="171015"/>
                </a:lnTo>
                <a:lnTo>
                  <a:pt x="1599565" y="182437"/>
                </a:lnTo>
                <a:lnTo>
                  <a:pt x="1616710" y="194177"/>
                </a:lnTo>
                <a:lnTo>
                  <a:pt x="1633855" y="205916"/>
                </a:lnTo>
                <a:lnTo>
                  <a:pt x="1650683" y="218290"/>
                </a:lnTo>
                <a:lnTo>
                  <a:pt x="1666875" y="230664"/>
                </a:lnTo>
                <a:lnTo>
                  <a:pt x="1683067" y="243355"/>
                </a:lnTo>
                <a:lnTo>
                  <a:pt x="1698943" y="256681"/>
                </a:lnTo>
                <a:lnTo>
                  <a:pt x="1714500" y="270324"/>
                </a:lnTo>
                <a:lnTo>
                  <a:pt x="1730057" y="283650"/>
                </a:lnTo>
                <a:lnTo>
                  <a:pt x="1745297" y="297611"/>
                </a:lnTo>
                <a:lnTo>
                  <a:pt x="1759903" y="311888"/>
                </a:lnTo>
                <a:lnTo>
                  <a:pt x="1774507" y="326483"/>
                </a:lnTo>
                <a:lnTo>
                  <a:pt x="1788477" y="341396"/>
                </a:lnTo>
                <a:lnTo>
                  <a:pt x="1802130" y="356308"/>
                </a:lnTo>
                <a:lnTo>
                  <a:pt x="1815783" y="371537"/>
                </a:lnTo>
                <a:lnTo>
                  <a:pt x="1829117" y="387402"/>
                </a:lnTo>
                <a:lnTo>
                  <a:pt x="1841817" y="402948"/>
                </a:lnTo>
                <a:lnTo>
                  <a:pt x="1854200" y="419130"/>
                </a:lnTo>
                <a:lnTo>
                  <a:pt x="1866265" y="435311"/>
                </a:lnTo>
                <a:lnTo>
                  <a:pt x="1878013" y="451810"/>
                </a:lnTo>
                <a:lnTo>
                  <a:pt x="1889443" y="468309"/>
                </a:lnTo>
                <a:lnTo>
                  <a:pt x="1900555" y="485442"/>
                </a:lnTo>
                <a:lnTo>
                  <a:pt x="1911350" y="502575"/>
                </a:lnTo>
                <a:lnTo>
                  <a:pt x="1921510" y="520026"/>
                </a:lnTo>
                <a:lnTo>
                  <a:pt x="1931670" y="537793"/>
                </a:lnTo>
                <a:lnTo>
                  <a:pt x="1940877" y="555561"/>
                </a:lnTo>
                <a:lnTo>
                  <a:pt x="1950085" y="573329"/>
                </a:lnTo>
                <a:lnTo>
                  <a:pt x="1958657" y="592049"/>
                </a:lnTo>
                <a:lnTo>
                  <a:pt x="1966913" y="610134"/>
                </a:lnTo>
                <a:lnTo>
                  <a:pt x="1974533" y="628536"/>
                </a:lnTo>
                <a:lnTo>
                  <a:pt x="1981835" y="647573"/>
                </a:lnTo>
                <a:lnTo>
                  <a:pt x="1988820" y="666610"/>
                </a:lnTo>
                <a:lnTo>
                  <a:pt x="1995170" y="685647"/>
                </a:lnTo>
                <a:lnTo>
                  <a:pt x="2000885" y="704684"/>
                </a:lnTo>
                <a:lnTo>
                  <a:pt x="2006600" y="724355"/>
                </a:lnTo>
                <a:lnTo>
                  <a:pt x="2000885" y="742123"/>
                </a:lnTo>
                <a:lnTo>
                  <a:pt x="1995170" y="759891"/>
                </a:lnTo>
                <a:lnTo>
                  <a:pt x="1988820" y="777341"/>
                </a:lnTo>
                <a:lnTo>
                  <a:pt x="1981835" y="794792"/>
                </a:lnTo>
                <a:lnTo>
                  <a:pt x="1974533" y="811925"/>
                </a:lnTo>
                <a:lnTo>
                  <a:pt x="1966913" y="829058"/>
                </a:lnTo>
                <a:lnTo>
                  <a:pt x="1958657" y="845874"/>
                </a:lnTo>
                <a:lnTo>
                  <a:pt x="1950085" y="862373"/>
                </a:lnTo>
                <a:lnTo>
                  <a:pt x="1940877" y="879189"/>
                </a:lnTo>
                <a:lnTo>
                  <a:pt x="1931670" y="895053"/>
                </a:lnTo>
                <a:lnTo>
                  <a:pt x="1921510" y="911552"/>
                </a:lnTo>
                <a:lnTo>
                  <a:pt x="1911350" y="927099"/>
                </a:lnTo>
                <a:lnTo>
                  <a:pt x="1900555" y="943280"/>
                </a:lnTo>
                <a:lnTo>
                  <a:pt x="1889443" y="958510"/>
                </a:lnTo>
                <a:lnTo>
                  <a:pt x="1878013" y="973739"/>
                </a:lnTo>
                <a:lnTo>
                  <a:pt x="1866265" y="989286"/>
                </a:lnTo>
                <a:lnTo>
                  <a:pt x="1854200" y="1004198"/>
                </a:lnTo>
                <a:lnTo>
                  <a:pt x="1841817" y="1018793"/>
                </a:lnTo>
                <a:lnTo>
                  <a:pt x="1829117" y="1033388"/>
                </a:lnTo>
                <a:lnTo>
                  <a:pt x="1815783" y="1047666"/>
                </a:lnTo>
                <a:lnTo>
                  <a:pt x="1802130" y="1061309"/>
                </a:lnTo>
                <a:lnTo>
                  <a:pt x="1788477" y="1075269"/>
                </a:lnTo>
                <a:lnTo>
                  <a:pt x="1774507" y="1088913"/>
                </a:lnTo>
                <a:lnTo>
                  <a:pt x="1759903" y="1101921"/>
                </a:lnTo>
                <a:lnTo>
                  <a:pt x="1745297" y="1115247"/>
                </a:lnTo>
                <a:lnTo>
                  <a:pt x="1730057" y="1127938"/>
                </a:lnTo>
                <a:lnTo>
                  <a:pt x="1714500" y="1140312"/>
                </a:lnTo>
                <a:lnTo>
                  <a:pt x="1698943" y="1152686"/>
                </a:lnTo>
                <a:lnTo>
                  <a:pt x="1683067" y="1164743"/>
                </a:lnTo>
                <a:lnTo>
                  <a:pt x="1666875" y="1176482"/>
                </a:lnTo>
                <a:lnTo>
                  <a:pt x="1650683" y="1187905"/>
                </a:lnTo>
                <a:lnTo>
                  <a:pt x="1633855" y="1199009"/>
                </a:lnTo>
                <a:lnTo>
                  <a:pt x="1616710" y="1210114"/>
                </a:lnTo>
                <a:lnTo>
                  <a:pt x="1599565" y="1220902"/>
                </a:lnTo>
                <a:lnTo>
                  <a:pt x="1582103" y="1231055"/>
                </a:lnTo>
                <a:lnTo>
                  <a:pt x="1564323" y="1241208"/>
                </a:lnTo>
                <a:lnTo>
                  <a:pt x="1546543" y="1250726"/>
                </a:lnTo>
                <a:lnTo>
                  <a:pt x="1528445" y="1260245"/>
                </a:lnTo>
                <a:lnTo>
                  <a:pt x="1509713" y="1269763"/>
                </a:lnTo>
                <a:lnTo>
                  <a:pt x="1491297" y="1278647"/>
                </a:lnTo>
                <a:lnTo>
                  <a:pt x="1472883" y="1287214"/>
                </a:lnTo>
                <a:lnTo>
                  <a:pt x="1453833" y="1295146"/>
                </a:lnTo>
                <a:lnTo>
                  <a:pt x="1434783" y="1303078"/>
                </a:lnTo>
                <a:lnTo>
                  <a:pt x="1415415" y="1310693"/>
                </a:lnTo>
                <a:lnTo>
                  <a:pt x="1395730" y="1317990"/>
                </a:lnTo>
                <a:lnTo>
                  <a:pt x="1376363" y="1324653"/>
                </a:lnTo>
                <a:lnTo>
                  <a:pt x="1356677" y="1331316"/>
                </a:lnTo>
                <a:lnTo>
                  <a:pt x="1336675" y="1337662"/>
                </a:lnTo>
                <a:lnTo>
                  <a:pt x="1316355" y="1343373"/>
                </a:lnTo>
                <a:lnTo>
                  <a:pt x="1296353" y="1349084"/>
                </a:lnTo>
                <a:lnTo>
                  <a:pt x="1276033" y="1354478"/>
                </a:lnTo>
                <a:lnTo>
                  <a:pt x="1255395" y="1358920"/>
                </a:lnTo>
                <a:lnTo>
                  <a:pt x="1234757" y="1363679"/>
                </a:lnTo>
                <a:lnTo>
                  <a:pt x="1214120" y="1367486"/>
                </a:lnTo>
                <a:lnTo>
                  <a:pt x="1193483" y="1371294"/>
                </a:lnTo>
                <a:lnTo>
                  <a:pt x="1172845" y="1374784"/>
                </a:lnTo>
                <a:lnTo>
                  <a:pt x="1151890" y="1377639"/>
                </a:lnTo>
                <a:lnTo>
                  <a:pt x="1130935" y="1380178"/>
                </a:lnTo>
                <a:lnTo>
                  <a:pt x="1109345" y="1382399"/>
                </a:lnTo>
                <a:lnTo>
                  <a:pt x="1088390" y="1384302"/>
                </a:lnTo>
                <a:lnTo>
                  <a:pt x="1067117" y="1385571"/>
                </a:lnTo>
                <a:lnTo>
                  <a:pt x="1046163" y="1386840"/>
                </a:lnTo>
                <a:lnTo>
                  <a:pt x="1024573" y="1387475"/>
                </a:lnTo>
                <a:lnTo>
                  <a:pt x="1003300" y="1387475"/>
                </a:lnTo>
                <a:lnTo>
                  <a:pt x="981393" y="1387475"/>
                </a:lnTo>
                <a:lnTo>
                  <a:pt x="959485" y="1386840"/>
                </a:lnTo>
                <a:lnTo>
                  <a:pt x="937895" y="1385571"/>
                </a:lnTo>
                <a:lnTo>
                  <a:pt x="916305" y="1384302"/>
                </a:lnTo>
                <a:lnTo>
                  <a:pt x="895033" y="1382399"/>
                </a:lnTo>
                <a:lnTo>
                  <a:pt x="873760" y="1380178"/>
                </a:lnTo>
                <a:lnTo>
                  <a:pt x="852805" y="1377639"/>
                </a:lnTo>
                <a:lnTo>
                  <a:pt x="831533" y="1374784"/>
                </a:lnTo>
                <a:lnTo>
                  <a:pt x="810578" y="1371294"/>
                </a:lnTo>
                <a:lnTo>
                  <a:pt x="789940" y="1367486"/>
                </a:lnTo>
                <a:lnTo>
                  <a:pt x="769303" y="1363679"/>
                </a:lnTo>
                <a:lnTo>
                  <a:pt x="748983" y="1358920"/>
                </a:lnTo>
                <a:lnTo>
                  <a:pt x="728980" y="1354478"/>
                </a:lnTo>
                <a:lnTo>
                  <a:pt x="708660" y="1349084"/>
                </a:lnTo>
                <a:lnTo>
                  <a:pt x="689293" y="1343373"/>
                </a:lnTo>
                <a:lnTo>
                  <a:pt x="669290" y="1337662"/>
                </a:lnTo>
                <a:lnTo>
                  <a:pt x="649605" y="1331316"/>
                </a:lnTo>
                <a:lnTo>
                  <a:pt x="630555" y="1324653"/>
                </a:lnTo>
                <a:lnTo>
                  <a:pt x="611187" y="1317990"/>
                </a:lnTo>
                <a:lnTo>
                  <a:pt x="592455" y="1310693"/>
                </a:lnTo>
                <a:lnTo>
                  <a:pt x="573722" y="1303078"/>
                </a:lnTo>
                <a:lnTo>
                  <a:pt x="554990" y="1295146"/>
                </a:lnTo>
                <a:lnTo>
                  <a:pt x="536892" y="1287214"/>
                </a:lnTo>
                <a:lnTo>
                  <a:pt x="518477" y="1278647"/>
                </a:lnTo>
                <a:lnTo>
                  <a:pt x="500380" y="1269763"/>
                </a:lnTo>
                <a:lnTo>
                  <a:pt x="482917" y="1260245"/>
                </a:lnTo>
                <a:lnTo>
                  <a:pt x="465137" y="1250726"/>
                </a:lnTo>
                <a:lnTo>
                  <a:pt x="447992" y="1241208"/>
                </a:lnTo>
                <a:lnTo>
                  <a:pt x="430847" y="1231055"/>
                </a:lnTo>
                <a:lnTo>
                  <a:pt x="414020" y="1220902"/>
                </a:lnTo>
                <a:lnTo>
                  <a:pt x="397510" y="1210114"/>
                </a:lnTo>
                <a:lnTo>
                  <a:pt x="381000" y="1199009"/>
                </a:lnTo>
                <a:lnTo>
                  <a:pt x="364807" y="1187905"/>
                </a:lnTo>
                <a:lnTo>
                  <a:pt x="348615" y="1176482"/>
                </a:lnTo>
                <a:lnTo>
                  <a:pt x="333057" y="1164743"/>
                </a:lnTo>
                <a:lnTo>
                  <a:pt x="317817" y="1152686"/>
                </a:lnTo>
                <a:lnTo>
                  <a:pt x="302260" y="1140312"/>
                </a:lnTo>
                <a:lnTo>
                  <a:pt x="287337" y="1127938"/>
                </a:lnTo>
                <a:lnTo>
                  <a:pt x="272732" y="1115247"/>
                </a:lnTo>
                <a:lnTo>
                  <a:pt x="258445" y="1101921"/>
                </a:lnTo>
                <a:lnTo>
                  <a:pt x="244475" y="1088913"/>
                </a:lnTo>
                <a:lnTo>
                  <a:pt x="230505" y="1075269"/>
                </a:lnTo>
                <a:lnTo>
                  <a:pt x="216852" y="1061309"/>
                </a:lnTo>
                <a:lnTo>
                  <a:pt x="203517" y="1047666"/>
                </a:lnTo>
                <a:lnTo>
                  <a:pt x="190182" y="1033388"/>
                </a:lnTo>
                <a:lnTo>
                  <a:pt x="177800" y="1018793"/>
                </a:lnTo>
                <a:lnTo>
                  <a:pt x="164782" y="1004198"/>
                </a:lnTo>
                <a:lnTo>
                  <a:pt x="152717" y="989286"/>
                </a:lnTo>
                <a:lnTo>
                  <a:pt x="140970" y="973739"/>
                </a:lnTo>
                <a:lnTo>
                  <a:pt x="129222" y="958510"/>
                </a:lnTo>
                <a:lnTo>
                  <a:pt x="117792" y="943280"/>
                </a:lnTo>
                <a:lnTo>
                  <a:pt x="106997" y="927099"/>
                </a:lnTo>
                <a:lnTo>
                  <a:pt x="96202" y="911552"/>
                </a:lnTo>
                <a:lnTo>
                  <a:pt x="85725" y="895053"/>
                </a:lnTo>
                <a:lnTo>
                  <a:pt x="75882" y="879189"/>
                </a:lnTo>
                <a:lnTo>
                  <a:pt x="66040" y="862373"/>
                </a:lnTo>
                <a:lnTo>
                  <a:pt x="56515" y="845874"/>
                </a:lnTo>
                <a:lnTo>
                  <a:pt x="47307" y="829058"/>
                </a:lnTo>
                <a:lnTo>
                  <a:pt x="38735" y="811925"/>
                </a:lnTo>
                <a:lnTo>
                  <a:pt x="30162" y="794792"/>
                </a:lnTo>
                <a:lnTo>
                  <a:pt x="22225" y="777341"/>
                </a:lnTo>
                <a:lnTo>
                  <a:pt x="14287" y="759891"/>
                </a:lnTo>
                <a:lnTo>
                  <a:pt x="6667" y="742123"/>
                </a:lnTo>
                <a:lnTo>
                  <a:pt x="0" y="724355"/>
                </a:lnTo>
                <a:lnTo>
                  <a:pt x="6667" y="704684"/>
                </a:lnTo>
                <a:lnTo>
                  <a:pt x="14287" y="685647"/>
                </a:lnTo>
                <a:lnTo>
                  <a:pt x="22225" y="666610"/>
                </a:lnTo>
                <a:lnTo>
                  <a:pt x="30162" y="647573"/>
                </a:lnTo>
                <a:lnTo>
                  <a:pt x="38735" y="628536"/>
                </a:lnTo>
                <a:lnTo>
                  <a:pt x="47307" y="610134"/>
                </a:lnTo>
                <a:lnTo>
                  <a:pt x="56515" y="592049"/>
                </a:lnTo>
                <a:lnTo>
                  <a:pt x="66040" y="573329"/>
                </a:lnTo>
                <a:lnTo>
                  <a:pt x="75882" y="555561"/>
                </a:lnTo>
                <a:lnTo>
                  <a:pt x="85725" y="537793"/>
                </a:lnTo>
                <a:lnTo>
                  <a:pt x="96202" y="520026"/>
                </a:lnTo>
                <a:lnTo>
                  <a:pt x="106997" y="502575"/>
                </a:lnTo>
                <a:lnTo>
                  <a:pt x="117792" y="485442"/>
                </a:lnTo>
                <a:lnTo>
                  <a:pt x="129222" y="468309"/>
                </a:lnTo>
                <a:lnTo>
                  <a:pt x="140970" y="451810"/>
                </a:lnTo>
                <a:lnTo>
                  <a:pt x="152717" y="435311"/>
                </a:lnTo>
                <a:lnTo>
                  <a:pt x="164782" y="419130"/>
                </a:lnTo>
                <a:lnTo>
                  <a:pt x="177800" y="402948"/>
                </a:lnTo>
                <a:lnTo>
                  <a:pt x="190182" y="387402"/>
                </a:lnTo>
                <a:lnTo>
                  <a:pt x="203517" y="371537"/>
                </a:lnTo>
                <a:lnTo>
                  <a:pt x="216852" y="356308"/>
                </a:lnTo>
                <a:lnTo>
                  <a:pt x="230505" y="341396"/>
                </a:lnTo>
                <a:lnTo>
                  <a:pt x="244475" y="326483"/>
                </a:lnTo>
                <a:lnTo>
                  <a:pt x="258445" y="311888"/>
                </a:lnTo>
                <a:lnTo>
                  <a:pt x="272732" y="297611"/>
                </a:lnTo>
                <a:lnTo>
                  <a:pt x="287337" y="283650"/>
                </a:lnTo>
                <a:lnTo>
                  <a:pt x="302260" y="270324"/>
                </a:lnTo>
                <a:lnTo>
                  <a:pt x="317817" y="256681"/>
                </a:lnTo>
                <a:lnTo>
                  <a:pt x="333057" y="243355"/>
                </a:lnTo>
                <a:lnTo>
                  <a:pt x="348615" y="230664"/>
                </a:lnTo>
                <a:lnTo>
                  <a:pt x="364807" y="218290"/>
                </a:lnTo>
                <a:lnTo>
                  <a:pt x="381000" y="205916"/>
                </a:lnTo>
                <a:lnTo>
                  <a:pt x="397510" y="194177"/>
                </a:lnTo>
                <a:lnTo>
                  <a:pt x="414020" y="182437"/>
                </a:lnTo>
                <a:lnTo>
                  <a:pt x="430847" y="171015"/>
                </a:lnTo>
                <a:lnTo>
                  <a:pt x="447992" y="160228"/>
                </a:lnTo>
                <a:lnTo>
                  <a:pt x="465137" y="149440"/>
                </a:lnTo>
                <a:lnTo>
                  <a:pt x="482917" y="138970"/>
                </a:lnTo>
                <a:lnTo>
                  <a:pt x="500380" y="128817"/>
                </a:lnTo>
                <a:lnTo>
                  <a:pt x="518477" y="119298"/>
                </a:lnTo>
                <a:lnTo>
                  <a:pt x="536892" y="110097"/>
                </a:lnTo>
                <a:lnTo>
                  <a:pt x="554990" y="101213"/>
                </a:lnTo>
                <a:lnTo>
                  <a:pt x="573722" y="92329"/>
                </a:lnTo>
                <a:lnTo>
                  <a:pt x="592455" y="84080"/>
                </a:lnTo>
                <a:lnTo>
                  <a:pt x="611187" y="76148"/>
                </a:lnTo>
                <a:lnTo>
                  <a:pt x="630555" y="68850"/>
                </a:lnTo>
                <a:lnTo>
                  <a:pt x="649605" y="61553"/>
                </a:lnTo>
                <a:lnTo>
                  <a:pt x="669290" y="54573"/>
                </a:lnTo>
                <a:lnTo>
                  <a:pt x="689293" y="48227"/>
                </a:lnTo>
                <a:lnTo>
                  <a:pt x="708660" y="42199"/>
                </a:lnTo>
                <a:lnTo>
                  <a:pt x="728980" y="36487"/>
                </a:lnTo>
                <a:lnTo>
                  <a:pt x="748983" y="31411"/>
                </a:lnTo>
                <a:lnTo>
                  <a:pt x="769303" y="26334"/>
                </a:lnTo>
                <a:lnTo>
                  <a:pt x="789940" y="21892"/>
                </a:lnTo>
                <a:lnTo>
                  <a:pt x="810578" y="17768"/>
                </a:lnTo>
                <a:lnTo>
                  <a:pt x="831533" y="14278"/>
                </a:lnTo>
                <a:lnTo>
                  <a:pt x="852805" y="11105"/>
                </a:lnTo>
                <a:lnTo>
                  <a:pt x="873760" y="8249"/>
                </a:lnTo>
                <a:lnTo>
                  <a:pt x="895033" y="5711"/>
                </a:lnTo>
                <a:lnTo>
                  <a:pt x="916305" y="3490"/>
                </a:lnTo>
                <a:lnTo>
                  <a:pt x="937895" y="2221"/>
                </a:lnTo>
                <a:lnTo>
                  <a:pt x="959485" y="1269"/>
                </a:lnTo>
                <a:lnTo>
                  <a:pt x="981393" y="317"/>
                </a:lnTo>
                <a:lnTo>
                  <a:pt x="100330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1051376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3.3 </a:t>
            </a:r>
            <a:r>
              <a:rPr lang="zh-CN" altLang="en-US" sz="3200" dirty="0">
                <a:solidFill>
                  <a:schemeClr val="bg1"/>
                </a:solidFill>
                <a:latin typeface="隶书" pitchFamily="49" charset="-122"/>
                <a:ea typeface="隶书" pitchFamily="49" charset="-122"/>
                <a:cs typeface="+mn-cs"/>
              </a:rPr>
              <a:t>溶剂鞘层</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8DB2A46-4FEF-4DCD-BF76-41EC67FA2CF3}"/>
              </a:ext>
            </a:extLst>
          </p:cNvPr>
          <p:cNvPicPr>
            <a:picLocks noChangeAspect="1"/>
          </p:cNvPicPr>
          <p:nvPr/>
        </p:nvPicPr>
        <p:blipFill>
          <a:blip r:embed="rId2"/>
          <a:stretch>
            <a:fillRect/>
          </a:stretch>
        </p:blipFill>
        <p:spPr>
          <a:xfrm>
            <a:off x="35559" y="2460695"/>
            <a:ext cx="5480435" cy="3850025"/>
          </a:xfrm>
          <a:prstGeom prst="rect">
            <a:avLst/>
          </a:prstGeom>
        </p:spPr>
      </p:pic>
      <p:sp>
        <p:nvSpPr>
          <p:cNvPr id="6" name="文本框 5">
            <a:extLst>
              <a:ext uri="{FF2B5EF4-FFF2-40B4-BE49-F238E27FC236}">
                <a16:creationId xmlns:a16="http://schemas.microsoft.com/office/drawing/2014/main" id="{4A7C6B73-9602-42CF-8B75-8ED4A576CA7C}"/>
              </a:ext>
            </a:extLst>
          </p:cNvPr>
          <p:cNvSpPr txBox="1"/>
          <p:nvPr/>
        </p:nvSpPr>
        <p:spPr>
          <a:xfrm>
            <a:off x="461008" y="881109"/>
            <a:ext cx="4552951"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以离子为中心，溶剂鞘层可分为三层</a:t>
            </a:r>
          </a:p>
        </p:txBody>
      </p:sp>
      <p:cxnSp>
        <p:nvCxnSpPr>
          <p:cNvPr id="10" name="直接箭头连接符 9">
            <a:extLst>
              <a:ext uri="{FF2B5EF4-FFF2-40B4-BE49-F238E27FC236}">
                <a16:creationId xmlns:a16="http://schemas.microsoft.com/office/drawing/2014/main" id="{13204A4F-0BBA-40CC-A1B0-5919D38C63EF}"/>
              </a:ext>
            </a:extLst>
          </p:cNvPr>
          <p:cNvCxnSpPr>
            <a:cxnSpLocks/>
          </p:cNvCxnSpPr>
          <p:nvPr/>
        </p:nvCxnSpPr>
        <p:spPr>
          <a:xfrm flipV="1">
            <a:off x="1396557" y="2110740"/>
            <a:ext cx="0" cy="1402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D5313104-A519-409A-8F4C-681A61F1A30C}"/>
              </a:ext>
            </a:extLst>
          </p:cNvPr>
          <p:cNvCxnSpPr>
            <a:cxnSpLocks/>
          </p:cNvCxnSpPr>
          <p:nvPr/>
        </p:nvCxnSpPr>
        <p:spPr>
          <a:xfrm>
            <a:off x="466917" y="6042751"/>
            <a:ext cx="0" cy="371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972B78C9-7BF7-497E-AFE4-2A5E77805F28}"/>
              </a:ext>
            </a:extLst>
          </p:cNvPr>
          <p:cNvCxnSpPr>
            <a:cxnSpLocks/>
          </p:cNvCxnSpPr>
          <p:nvPr/>
        </p:nvCxnSpPr>
        <p:spPr>
          <a:xfrm flipV="1">
            <a:off x="5355974" y="3800475"/>
            <a:ext cx="301876" cy="561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648878EE-8DCA-4C99-A055-2519BA511A0B}"/>
              </a:ext>
            </a:extLst>
          </p:cNvPr>
          <p:cNvSpPr txBox="1"/>
          <p:nvPr/>
        </p:nvSpPr>
        <p:spPr>
          <a:xfrm>
            <a:off x="1022974" y="1283720"/>
            <a:ext cx="7159001"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溶剂分子被离子较强的静电束缚</a:t>
            </a:r>
            <a:endParaRPr lang="en-US" altLang="zh-CN" dirty="0"/>
          </a:p>
          <a:p>
            <a:pPr marL="285750" indent="-285750">
              <a:buFont typeface="Arial" panose="020B0604020202020204" pitchFamily="34" charset="0"/>
              <a:buChar char="•"/>
            </a:pPr>
            <a:r>
              <a:rPr lang="zh-CN" altLang="en-US" dirty="0"/>
              <a:t>溶剂分子随离子一起运动（也会跟第二层相互交换，但速度很快）</a:t>
            </a:r>
            <a:endParaRPr lang="en-US" altLang="zh-CN" dirty="0"/>
          </a:p>
          <a:p>
            <a:pPr marL="285750" indent="-285750">
              <a:buFont typeface="Arial" panose="020B0604020202020204" pitchFamily="34" charset="0"/>
              <a:buChar char="•"/>
            </a:pPr>
            <a:r>
              <a:rPr lang="zh-CN" altLang="en-US" dirty="0"/>
              <a:t>每个离子束缚的溶剂分子个数被称为溶剂化数</a:t>
            </a:r>
          </a:p>
        </p:txBody>
      </p:sp>
      <p:sp>
        <p:nvSpPr>
          <p:cNvPr id="25" name="文本框 24">
            <a:extLst>
              <a:ext uri="{FF2B5EF4-FFF2-40B4-BE49-F238E27FC236}">
                <a16:creationId xmlns:a16="http://schemas.microsoft.com/office/drawing/2014/main" id="{57EB4405-7A4E-46FB-9023-43602AD00317}"/>
              </a:ext>
            </a:extLst>
          </p:cNvPr>
          <p:cNvSpPr txBox="1"/>
          <p:nvPr/>
        </p:nvSpPr>
        <p:spPr>
          <a:xfrm>
            <a:off x="5355974" y="3254765"/>
            <a:ext cx="3681344"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溶剂分子能够感受到静电束缚</a:t>
            </a:r>
            <a:endParaRPr lang="en-US" altLang="zh-CN" dirty="0"/>
          </a:p>
          <a:p>
            <a:pPr marL="285750" indent="-285750">
              <a:buFont typeface="Arial" panose="020B0604020202020204" pitchFamily="34" charset="0"/>
              <a:buChar char="•"/>
            </a:pPr>
            <a:r>
              <a:rPr lang="zh-CN" altLang="en-US" dirty="0"/>
              <a:t>但不会随离子一起运动</a:t>
            </a:r>
            <a:endParaRPr lang="en-US" altLang="zh-CN" dirty="0"/>
          </a:p>
        </p:txBody>
      </p:sp>
      <p:sp>
        <p:nvSpPr>
          <p:cNvPr id="29" name="文本框 28">
            <a:extLst>
              <a:ext uri="{FF2B5EF4-FFF2-40B4-BE49-F238E27FC236}">
                <a16:creationId xmlns:a16="http://schemas.microsoft.com/office/drawing/2014/main" id="{BA38B430-15AD-4DAE-ABE4-019CF2F5C5DC}"/>
              </a:ext>
            </a:extLst>
          </p:cNvPr>
          <p:cNvSpPr txBox="1"/>
          <p:nvPr/>
        </p:nvSpPr>
        <p:spPr>
          <a:xfrm>
            <a:off x="117224" y="6413863"/>
            <a:ext cx="4740526"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溶剂分子能够感受不到离子的静电束缚</a:t>
            </a:r>
            <a:endParaRPr lang="en-US" altLang="zh-CN" dirty="0"/>
          </a:p>
        </p:txBody>
      </p:sp>
    </p:spTree>
    <p:extLst>
      <p:ext uri="{BB962C8B-B14F-4D97-AF65-F5344CB8AC3E}">
        <p14:creationId xmlns:p14="http://schemas.microsoft.com/office/powerpoint/2010/main" val="543837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3.4 </a:t>
            </a:r>
            <a:r>
              <a:rPr lang="zh-CN" altLang="en-US" sz="3200" dirty="0">
                <a:solidFill>
                  <a:schemeClr val="bg1"/>
                </a:solidFill>
                <a:latin typeface="隶书" pitchFamily="49" charset="-122"/>
                <a:ea typeface="隶书" pitchFamily="49" charset="-122"/>
                <a:cs typeface="+mn-cs"/>
              </a:rPr>
              <a:t>再审介电常数</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2D42991D-112B-4BEB-97C8-BBDD550E76AC}"/>
              </a:ext>
            </a:extLst>
          </p:cNvPr>
          <p:cNvPicPr>
            <a:picLocks noChangeAspect="1"/>
          </p:cNvPicPr>
          <p:nvPr/>
        </p:nvPicPr>
        <p:blipFill>
          <a:blip r:embed="rId2"/>
          <a:stretch>
            <a:fillRect/>
          </a:stretch>
        </p:blipFill>
        <p:spPr>
          <a:xfrm>
            <a:off x="1223962" y="1727020"/>
            <a:ext cx="6696075" cy="2890817"/>
          </a:xfrm>
          <a:prstGeom prst="rect">
            <a:avLst/>
          </a:prstGeom>
        </p:spPr>
      </p:pic>
      <p:sp>
        <p:nvSpPr>
          <p:cNvPr id="3" name="文本框 2">
            <a:extLst>
              <a:ext uri="{FF2B5EF4-FFF2-40B4-BE49-F238E27FC236}">
                <a16:creationId xmlns:a16="http://schemas.microsoft.com/office/drawing/2014/main" id="{1E005C09-7706-4C2E-B7B5-98C71895DF6E}"/>
              </a:ext>
            </a:extLst>
          </p:cNvPr>
          <p:cNvSpPr txBox="1"/>
          <p:nvPr/>
        </p:nvSpPr>
        <p:spPr>
          <a:xfrm>
            <a:off x="1390649" y="816906"/>
            <a:ext cx="2324102" cy="369332"/>
          </a:xfrm>
          <a:prstGeom prst="rect">
            <a:avLst/>
          </a:prstGeom>
          <a:noFill/>
        </p:spPr>
        <p:txBody>
          <a:bodyPr wrap="square" rtlCol="0">
            <a:spAutoFit/>
          </a:bodyPr>
          <a:lstStyle/>
          <a:p>
            <a:r>
              <a:rPr lang="zh-CN" altLang="en-US" dirty="0"/>
              <a:t>没有加外电场时：</a:t>
            </a:r>
          </a:p>
        </p:txBody>
      </p:sp>
      <p:sp>
        <p:nvSpPr>
          <p:cNvPr id="5" name="文本框 4">
            <a:extLst>
              <a:ext uri="{FF2B5EF4-FFF2-40B4-BE49-F238E27FC236}">
                <a16:creationId xmlns:a16="http://schemas.microsoft.com/office/drawing/2014/main" id="{C36DC278-A08A-4EE8-AF1C-AA8FB166761E}"/>
              </a:ext>
            </a:extLst>
          </p:cNvPr>
          <p:cNvSpPr txBox="1"/>
          <p:nvPr/>
        </p:nvSpPr>
        <p:spPr>
          <a:xfrm>
            <a:off x="1787433" y="5158619"/>
            <a:ext cx="4984841"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第一层水分子不受外加电场的影响</a:t>
            </a:r>
            <a:endParaRPr lang="en-US" altLang="zh-CN" dirty="0"/>
          </a:p>
          <a:p>
            <a:pPr marL="285750" indent="-285750">
              <a:buFont typeface="Arial" panose="020B0604020202020204" pitchFamily="34" charset="0"/>
              <a:buChar char="•"/>
            </a:pPr>
            <a:r>
              <a:rPr lang="zh-CN" altLang="en-US" dirty="0"/>
              <a:t>最外层的水分子不受离子的影响</a:t>
            </a:r>
            <a:endParaRPr lang="en-US" altLang="zh-CN" dirty="0"/>
          </a:p>
          <a:p>
            <a:pPr marL="285750" indent="-285750">
              <a:buFont typeface="Arial" panose="020B0604020202020204" pitchFamily="34" charset="0"/>
              <a:buChar char="•"/>
            </a:pPr>
            <a:r>
              <a:rPr lang="zh-CN" altLang="en-US" dirty="0"/>
              <a:t>离子的引入削弱了外电场对溶剂分子的影响</a:t>
            </a:r>
            <a:endParaRPr lang="en-US" altLang="zh-CN" dirty="0"/>
          </a:p>
          <a:p>
            <a:pPr marL="285750" indent="-285750">
              <a:buFont typeface="Arial" panose="020B0604020202020204" pitchFamily="34" charset="0"/>
              <a:buChar char="•"/>
            </a:pPr>
            <a:r>
              <a:rPr lang="zh-CN" altLang="en-US" dirty="0"/>
              <a:t>溶剂的介电常数下降（可测得）</a:t>
            </a:r>
          </a:p>
        </p:txBody>
      </p:sp>
      <p:sp>
        <p:nvSpPr>
          <p:cNvPr id="7" name="文本框 6">
            <a:extLst>
              <a:ext uri="{FF2B5EF4-FFF2-40B4-BE49-F238E27FC236}">
                <a16:creationId xmlns:a16="http://schemas.microsoft.com/office/drawing/2014/main" id="{292C9372-66AA-4766-A628-8589DBF71942}"/>
              </a:ext>
            </a:extLst>
          </p:cNvPr>
          <p:cNvSpPr txBox="1"/>
          <p:nvPr/>
        </p:nvSpPr>
        <p:spPr>
          <a:xfrm>
            <a:off x="1390649" y="4796669"/>
            <a:ext cx="1538287" cy="369332"/>
          </a:xfrm>
          <a:prstGeom prst="rect">
            <a:avLst/>
          </a:prstGeom>
          <a:noFill/>
        </p:spPr>
        <p:txBody>
          <a:bodyPr wrap="square" rtlCol="0">
            <a:spAutoFit/>
          </a:bodyPr>
          <a:lstStyle/>
          <a:p>
            <a:r>
              <a:rPr lang="zh-CN" altLang="en-US" dirty="0"/>
              <a:t>外加电场时：</a:t>
            </a:r>
          </a:p>
        </p:txBody>
      </p:sp>
      <p:sp>
        <p:nvSpPr>
          <p:cNvPr id="8" name="文本框 7">
            <a:extLst>
              <a:ext uri="{FF2B5EF4-FFF2-40B4-BE49-F238E27FC236}">
                <a16:creationId xmlns:a16="http://schemas.microsoft.com/office/drawing/2014/main" id="{105FE6B7-31FA-4807-A125-9FD1A66EBD73}"/>
              </a:ext>
            </a:extLst>
          </p:cNvPr>
          <p:cNvSpPr txBox="1"/>
          <p:nvPr/>
        </p:nvSpPr>
        <p:spPr>
          <a:xfrm>
            <a:off x="1752599" y="1271963"/>
            <a:ext cx="4933951"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水分子在离子形成的点电荷电场下规律排列</a:t>
            </a:r>
          </a:p>
        </p:txBody>
      </p:sp>
    </p:spTree>
    <p:extLst>
      <p:ext uri="{BB962C8B-B14F-4D97-AF65-F5344CB8AC3E}">
        <p14:creationId xmlns:p14="http://schemas.microsoft.com/office/powerpoint/2010/main" val="3591632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3.4 </a:t>
            </a:r>
            <a:r>
              <a:rPr lang="zh-CN" altLang="en-US" sz="3200" dirty="0">
                <a:solidFill>
                  <a:schemeClr val="bg1"/>
                </a:solidFill>
                <a:latin typeface="隶书" pitchFamily="49" charset="-122"/>
                <a:ea typeface="隶书" pitchFamily="49" charset="-122"/>
                <a:cs typeface="+mn-cs"/>
              </a:rPr>
              <a:t>再审介电常数</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99DC2D6-6404-4606-980B-B8E7996749C1}"/>
              </a:ext>
            </a:extLst>
          </p:cNvPr>
          <p:cNvPicPr>
            <a:picLocks noChangeAspect="1"/>
          </p:cNvPicPr>
          <p:nvPr/>
        </p:nvPicPr>
        <p:blipFill>
          <a:blip r:embed="rId2"/>
          <a:stretch>
            <a:fillRect/>
          </a:stretch>
        </p:blipFill>
        <p:spPr>
          <a:xfrm>
            <a:off x="4219675" y="767670"/>
            <a:ext cx="4924325" cy="5969090"/>
          </a:xfrm>
          <a:prstGeom prst="rect">
            <a:avLst/>
          </a:prstGeom>
        </p:spPr>
      </p:pic>
      <p:sp>
        <p:nvSpPr>
          <p:cNvPr id="6" name="文本框 5">
            <a:extLst>
              <a:ext uri="{FF2B5EF4-FFF2-40B4-BE49-F238E27FC236}">
                <a16:creationId xmlns:a16="http://schemas.microsoft.com/office/drawing/2014/main" id="{A3AF6C5B-D013-4A33-89CC-38284BAFB8E1}"/>
              </a:ext>
            </a:extLst>
          </p:cNvPr>
          <p:cNvSpPr txBox="1"/>
          <p:nvPr/>
        </p:nvSpPr>
        <p:spPr>
          <a:xfrm>
            <a:off x="6681837" y="4156396"/>
            <a:ext cx="2281238" cy="369332"/>
          </a:xfrm>
          <a:prstGeom prst="rect">
            <a:avLst/>
          </a:prstGeom>
          <a:noFill/>
        </p:spPr>
        <p:txBody>
          <a:bodyPr wrap="square" rtlCol="0">
            <a:spAutoFit/>
          </a:bodyPr>
          <a:lstStyle/>
          <a:p>
            <a:r>
              <a:rPr lang="zh-CN" altLang="en-US" dirty="0"/>
              <a:t>无离子、纯水的情况</a:t>
            </a:r>
          </a:p>
        </p:txBody>
      </p:sp>
      <p:sp>
        <p:nvSpPr>
          <p:cNvPr id="11" name="文本框 10">
            <a:extLst>
              <a:ext uri="{FF2B5EF4-FFF2-40B4-BE49-F238E27FC236}">
                <a16:creationId xmlns:a16="http://schemas.microsoft.com/office/drawing/2014/main" id="{B987DE17-5592-423C-9526-094D4D6B32EE}"/>
              </a:ext>
            </a:extLst>
          </p:cNvPr>
          <p:cNvSpPr txBox="1"/>
          <p:nvPr/>
        </p:nvSpPr>
        <p:spPr>
          <a:xfrm>
            <a:off x="6589762" y="5720998"/>
            <a:ext cx="2281238" cy="369332"/>
          </a:xfrm>
          <a:prstGeom prst="rect">
            <a:avLst/>
          </a:prstGeom>
          <a:noFill/>
        </p:spPr>
        <p:txBody>
          <a:bodyPr wrap="square" rtlCol="0">
            <a:spAutoFit/>
          </a:bodyPr>
          <a:lstStyle/>
          <a:p>
            <a:r>
              <a:rPr lang="zh-CN" altLang="en-US" dirty="0"/>
              <a:t>第一层充满两极板</a:t>
            </a:r>
          </a:p>
        </p:txBody>
      </p:sp>
      <p:pic>
        <p:nvPicPr>
          <p:cNvPr id="8" name="图片 7">
            <a:extLst>
              <a:ext uri="{FF2B5EF4-FFF2-40B4-BE49-F238E27FC236}">
                <a16:creationId xmlns:a16="http://schemas.microsoft.com/office/drawing/2014/main" id="{27ED6742-9EB9-4D7E-B28F-9769390A54BF}"/>
              </a:ext>
            </a:extLst>
          </p:cNvPr>
          <p:cNvPicPr>
            <a:picLocks noChangeAspect="1"/>
          </p:cNvPicPr>
          <p:nvPr/>
        </p:nvPicPr>
        <p:blipFill>
          <a:blip r:embed="rId3"/>
          <a:stretch>
            <a:fillRect/>
          </a:stretch>
        </p:blipFill>
        <p:spPr>
          <a:xfrm>
            <a:off x="1056156" y="1720961"/>
            <a:ext cx="3010320" cy="905001"/>
          </a:xfrm>
          <a:prstGeom prst="rect">
            <a:avLst/>
          </a:prstGeom>
        </p:spPr>
      </p:pic>
      <p:sp>
        <p:nvSpPr>
          <p:cNvPr id="9" name="文本框 8">
            <a:extLst>
              <a:ext uri="{FF2B5EF4-FFF2-40B4-BE49-F238E27FC236}">
                <a16:creationId xmlns:a16="http://schemas.microsoft.com/office/drawing/2014/main" id="{AFC94D76-E320-4454-A8AC-87A252740B52}"/>
              </a:ext>
            </a:extLst>
          </p:cNvPr>
          <p:cNvSpPr txBox="1"/>
          <p:nvPr/>
        </p:nvSpPr>
        <p:spPr>
          <a:xfrm>
            <a:off x="206224" y="767670"/>
            <a:ext cx="2062163" cy="369332"/>
          </a:xfrm>
          <a:prstGeom prst="rect">
            <a:avLst/>
          </a:prstGeom>
          <a:noFill/>
        </p:spPr>
        <p:txBody>
          <a:bodyPr wrap="square" rtlCol="0">
            <a:spAutoFit/>
          </a:bodyPr>
          <a:lstStyle/>
          <a:p>
            <a:r>
              <a:rPr lang="zh-CN" altLang="en-US" dirty="0"/>
              <a:t>盐溶液的介电常数</a:t>
            </a:r>
          </a:p>
        </p:txBody>
      </p:sp>
      <p:cxnSp>
        <p:nvCxnSpPr>
          <p:cNvPr id="12" name="直接箭头连接符 11">
            <a:extLst>
              <a:ext uri="{FF2B5EF4-FFF2-40B4-BE49-F238E27FC236}">
                <a16:creationId xmlns:a16="http://schemas.microsoft.com/office/drawing/2014/main" id="{4C1973C3-F4A5-4D07-BD30-424AADB7684C}"/>
              </a:ext>
            </a:extLst>
          </p:cNvPr>
          <p:cNvCxnSpPr>
            <a:cxnSpLocks/>
            <a:endCxn id="9" idx="2"/>
          </p:cNvCxnSpPr>
          <p:nvPr/>
        </p:nvCxnSpPr>
        <p:spPr>
          <a:xfrm flipV="1">
            <a:off x="1237306" y="1137002"/>
            <a:ext cx="0" cy="905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89EE837E-6A0C-41E9-BB02-4B0921475FDF}"/>
              </a:ext>
            </a:extLst>
          </p:cNvPr>
          <p:cNvSpPr txBox="1"/>
          <p:nvPr/>
        </p:nvSpPr>
        <p:spPr>
          <a:xfrm>
            <a:off x="100951" y="2625962"/>
            <a:ext cx="3975464" cy="3139321"/>
          </a:xfrm>
          <a:prstGeom prst="rect">
            <a:avLst/>
          </a:prstGeom>
          <a:noFill/>
        </p:spPr>
        <p:txBody>
          <a:bodyPr wrap="square" rtlCol="0">
            <a:spAutoFit/>
          </a:bodyPr>
          <a:lstStyle/>
          <a:p>
            <a:r>
              <a:rPr lang="en-US" altLang="zh-CN" dirty="0"/>
              <a:t>salt concentration c</a:t>
            </a:r>
            <a:r>
              <a:rPr lang="en-US" altLang="zh-CN" baseline="-25000" dirty="0"/>
              <a:t>i </a:t>
            </a:r>
            <a:r>
              <a:rPr lang="zh-CN" altLang="en-US" dirty="0"/>
              <a:t>：</a:t>
            </a:r>
            <a:endParaRPr lang="en-US" altLang="zh-CN" dirty="0"/>
          </a:p>
          <a:p>
            <a:r>
              <a:rPr lang="zh-CN" altLang="en-US" dirty="0"/>
              <a:t>一升溶剂（水）中溶解的盐摩尔数</a:t>
            </a:r>
            <a:endParaRPr lang="en-US" altLang="zh-CN" dirty="0"/>
          </a:p>
          <a:p>
            <a:endParaRPr lang="en-US" altLang="zh-CN" dirty="0"/>
          </a:p>
          <a:p>
            <a:r>
              <a:rPr lang="en-US" altLang="zh-CN" dirty="0" err="1"/>
              <a:t>n</a:t>
            </a:r>
            <a:r>
              <a:rPr lang="en-US" altLang="zh-CN" baseline="-25000" dirty="0" err="1"/>
              <a:t>i</a:t>
            </a:r>
            <a:r>
              <a:rPr lang="zh-CN" altLang="en-US" dirty="0"/>
              <a:t>：每个离子所捕获的溶剂分子总数</a:t>
            </a:r>
            <a:endParaRPr lang="en-US" altLang="zh-CN" dirty="0"/>
          </a:p>
          <a:p>
            <a:endParaRPr lang="en-US" altLang="zh-CN" dirty="0"/>
          </a:p>
          <a:p>
            <a:r>
              <a:rPr lang="en-US" altLang="zh-CN" dirty="0"/>
              <a:t>55</a:t>
            </a:r>
            <a:r>
              <a:rPr lang="zh-CN" altLang="en-US" dirty="0"/>
              <a:t>：一升溶剂中溶剂分子的摩尔数</a:t>
            </a:r>
            <a:endParaRPr lang="en-US" altLang="zh-CN" dirty="0"/>
          </a:p>
          <a:p>
            <a:r>
              <a:rPr lang="zh-CN" altLang="en-US" dirty="0"/>
              <a:t>（</a:t>
            </a:r>
            <a:r>
              <a:rPr lang="en-US" altLang="zh-CN" dirty="0"/>
              <a:t>1000/18</a:t>
            </a:r>
            <a:r>
              <a:rPr lang="zh-CN" altLang="en-US" dirty="0"/>
              <a:t>）</a:t>
            </a:r>
            <a:endParaRPr lang="en-US" altLang="zh-CN" dirty="0"/>
          </a:p>
          <a:p>
            <a:endParaRPr lang="en-US" altLang="zh-CN" dirty="0"/>
          </a:p>
          <a:p>
            <a:r>
              <a:rPr lang="en-US" altLang="zh-CN" dirty="0"/>
              <a:t>80</a:t>
            </a:r>
            <a:r>
              <a:rPr lang="zh-CN" altLang="en-US" dirty="0"/>
              <a:t>：纯水的介电常数</a:t>
            </a:r>
            <a:endParaRPr lang="en-US" altLang="zh-CN" dirty="0"/>
          </a:p>
          <a:p>
            <a:endParaRPr lang="en-US" altLang="zh-CN" dirty="0"/>
          </a:p>
          <a:p>
            <a:r>
              <a:rPr lang="en-US" altLang="zh-CN" dirty="0"/>
              <a:t>6</a:t>
            </a:r>
            <a:r>
              <a:rPr lang="zh-CN" altLang="en-US" dirty="0"/>
              <a:t>：仅考虑最内层溶剂鞘时的介电常数</a:t>
            </a:r>
            <a:endParaRPr lang="zh-CN" altLang="en-US" baseline="-25000" dirty="0"/>
          </a:p>
        </p:txBody>
      </p:sp>
      <p:sp>
        <p:nvSpPr>
          <p:cNvPr id="20" name="矩形 19">
            <a:extLst>
              <a:ext uri="{FF2B5EF4-FFF2-40B4-BE49-F238E27FC236}">
                <a16:creationId xmlns:a16="http://schemas.microsoft.com/office/drawing/2014/main" id="{3804812E-4BF9-46DF-8E3F-6AC37B4F28A1}"/>
              </a:ext>
            </a:extLst>
          </p:cNvPr>
          <p:cNvSpPr/>
          <p:nvPr/>
        </p:nvSpPr>
        <p:spPr>
          <a:xfrm>
            <a:off x="336083" y="5845484"/>
            <a:ext cx="3505200" cy="94442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09867482-7392-4EA3-8FF0-FC4A6E9579B1}"/>
              </a:ext>
            </a:extLst>
          </p:cNvPr>
          <p:cNvSpPr txBox="1"/>
          <p:nvPr/>
        </p:nvSpPr>
        <p:spPr>
          <a:xfrm>
            <a:off x="575979" y="5845485"/>
            <a:ext cx="3025407" cy="923330"/>
          </a:xfrm>
          <a:prstGeom prst="rect">
            <a:avLst/>
          </a:prstGeom>
          <a:noFill/>
        </p:spPr>
        <p:txBody>
          <a:bodyPr wrap="square" rtlCol="0">
            <a:spAutoFit/>
          </a:bodyPr>
          <a:lstStyle/>
          <a:p>
            <a:pPr algn="ctr"/>
            <a:r>
              <a:rPr lang="en-US" altLang="zh-CN" dirty="0"/>
              <a:t>c</a:t>
            </a:r>
            <a:r>
              <a:rPr lang="en-US" altLang="zh-CN" baseline="-25000" dirty="0"/>
              <a:t>i</a:t>
            </a:r>
            <a:r>
              <a:rPr lang="en-US" altLang="zh-CN" dirty="0"/>
              <a:t>, </a:t>
            </a:r>
            <a:r>
              <a:rPr lang="en-US" altLang="zh-CN" dirty="0" err="1"/>
              <a:t>n</a:t>
            </a:r>
            <a:r>
              <a:rPr lang="en-US" altLang="zh-CN" baseline="-25000" dirty="0" err="1"/>
              <a:t>i</a:t>
            </a:r>
            <a:r>
              <a:rPr lang="zh-CN" altLang="en-US" dirty="0"/>
              <a:t>上升，介电常数下降</a:t>
            </a:r>
            <a:endParaRPr lang="en-US" altLang="zh-CN" dirty="0"/>
          </a:p>
          <a:p>
            <a:pPr algn="ctr"/>
            <a:r>
              <a:rPr lang="zh-CN" altLang="en-US" dirty="0"/>
              <a:t>缺点：未考虑第二层</a:t>
            </a:r>
            <a:endParaRPr lang="en-US" altLang="zh-CN" dirty="0"/>
          </a:p>
          <a:p>
            <a:pPr algn="ctr"/>
            <a:r>
              <a:rPr lang="zh-CN" altLang="en-US" dirty="0"/>
              <a:t>修正：</a:t>
            </a:r>
            <a:r>
              <a:rPr lang="en-US" altLang="zh-CN" dirty="0"/>
              <a:t>Conway</a:t>
            </a:r>
            <a:r>
              <a:rPr lang="zh-CN" altLang="en-US" dirty="0"/>
              <a:t>平滑模型</a:t>
            </a:r>
          </a:p>
        </p:txBody>
      </p:sp>
      <p:sp>
        <p:nvSpPr>
          <p:cNvPr id="26" name="文本框 25">
            <a:extLst>
              <a:ext uri="{FF2B5EF4-FFF2-40B4-BE49-F238E27FC236}">
                <a16:creationId xmlns:a16="http://schemas.microsoft.com/office/drawing/2014/main" id="{AC36A98A-27ED-4FE1-AAC0-5F5A0354B3C0}"/>
              </a:ext>
            </a:extLst>
          </p:cNvPr>
          <p:cNvSpPr txBox="1"/>
          <p:nvPr/>
        </p:nvSpPr>
        <p:spPr>
          <a:xfrm>
            <a:off x="2209289" y="1351629"/>
            <a:ext cx="1981112" cy="369332"/>
          </a:xfrm>
          <a:prstGeom prst="rect">
            <a:avLst/>
          </a:prstGeom>
          <a:noFill/>
        </p:spPr>
        <p:txBody>
          <a:bodyPr wrap="square">
            <a:spAutoFit/>
          </a:bodyPr>
          <a:lstStyle/>
          <a:p>
            <a:r>
              <a:rPr lang="en-US" altLang="zh-CN" dirty="0"/>
              <a:t>Hasted </a:t>
            </a:r>
            <a:r>
              <a:rPr lang="zh-CN" altLang="en-US" dirty="0"/>
              <a:t>经验公式</a:t>
            </a:r>
          </a:p>
        </p:txBody>
      </p:sp>
      <p:sp>
        <p:nvSpPr>
          <p:cNvPr id="29" name="文本框 28">
            <a:extLst>
              <a:ext uri="{FF2B5EF4-FFF2-40B4-BE49-F238E27FC236}">
                <a16:creationId xmlns:a16="http://schemas.microsoft.com/office/drawing/2014/main" id="{DF3A089F-A2AC-44CB-A7E7-9E0F380F58C7}"/>
              </a:ext>
            </a:extLst>
          </p:cNvPr>
          <p:cNvSpPr txBox="1"/>
          <p:nvPr/>
        </p:nvSpPr>
        <p:spPr>
          <a:xfrm>
            <a:off x="4638862" y="3894894"/>
            <a:ext cx="2034857" cy="369332"/>
          </a:xfrm>
          <a:prstGeom prst="rect">
            <a:avLst/>
          </a:prstGeom>
          <a:noFill/>
        </p:spPr>
        <p:txBody>
          <a:bodyPr wrap="square">
            <a:spAutoFit/>
          </a:bodyPr>
          <a:lstStyle/>
          <a:p>
            <a:r>
              <a:rPr lang="en-US" altLang="zh-CN" dirty="0"/>
              <a:t>Conway</a:t>
            </a:r>
            <a:r>
              <a:rPr lang="zh-CN" altLang="en-US" dirty="0"/>
              <a:t>平滑模型</a:t>
            </a:r>
          </a:p>
        </p:txBody>
      </p:sp>
      <p:cxnSp>
        <p:nvCxnSpPr>
          <p:cNvPr id="30" name="直接连接符 29">
            <a:extLst>
              <a:ext uri="{FF2B5EF4-FFF2-40B4-BE49-F238E27FC236}">
                <a16:creationId xmlns:a16="http://schemas.microsoft.com/office/drawing/2014/main" id="{42F8B57A-FCF8-4428-90E5-91877A36FDEB}"/>
              </a:ext>
            </a:extLst>
          </p:cNvPr>
          <p:cNvCxnSpPr>
            <a:cxnSpLocks/>
          </p:cNvCxnSpPr>
          <p:nvPr/>
        </p:nvCxnSpPr>
        <p:spPr>
          <a:xfrm>
            <a:off x="4352173" y="767670"/>
            <a:ext cx="0" cy="609033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FEBF0DC-0EDA-4422-9E21-2178A686B79B}"/>
              </a:ext>
            </a:extLst>
          </p:cNvPr>
          <p:cNvCxnSpPr>
            <a:stCxn id="20" idx="3"/>
          </p:cNvCxnSpPr>
          <p:nvPr/>
        </p:nvCxnSpPr>
        <p:spPr>
          <a:xfrm flipV="1">
            <a:off x="3841283" y="5845484"/>
            <a:ext cx="639277" cy="472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9175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255520" y="197440"/>
            <a:ext cx="4610099"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3.5 </a:t>
            </a:r>
            <a:r>
              <a:rPr lang="zh-CN" altLang="en-US" sz="3200" dirty="0">
                <a:solidFill>
                  <a:schemeClr val="bg1"/>
                </a:solidFill>
                <a:latin typeface="隶书" pitchFamily="49" charset="-122"/>
                <a:ea typeface="隶书" pitchFamily="49" charset="-122"/>
                <a:cs typeface="+mn-cs"/>
              </a:rPr>
              <a:t>依数性与非依数性</a:t>
            </a:r>
          </a:p>
        </p:txBody>
      </p:sp>
      <p:cxnSp>
        <p:nvCxnSpPr>
          <p:cNvPr id="39" name="直接连接符 38"/>
          <p:cNvCxnSpPr>
            <a:cxnSpLocks/>
            <a:endCxn id="38" idx="1"/>
          </p:cNvCxnSpPr>
          <p:nvPr/>
        </p:nvCxnSpPr>
        <p:spPr>
          <a:xfrm>
            <a:off x="0" y="444137"/>
            <a:ext cx="2255520"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a:stCxn id="38" idx="3"/>
          </p:cNvCxnSpPr>
          <p:nvPr/>
        </p:nvCxnSpPr>
        <p:spPr>
          <a:xfrm>
            <a:off x="6865619" y="444137"/>
            <a:ext cx="2278381"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2FAE343-95F8-4857-AE4B-EAA4A70CCBFD}"/>
              </a:ext>
            </a:extLst>
          </p:cNvPr>
          <p:cNvSpPr txBox="1"/>
          <p:nvPr/>
        </p:nvSpPr>
        <p:spPr>
          <a:xfrm>
            <a:off x="589189" y="792480"/>
            <a:ext cx="140589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依数性</a:t>
            </a:r>
          </a:p>
        </p:txBody>
      </p:sp>
      <p:sp>
        <p:nvSpPr>
          <p:cNvPr id="6" name="文本框 5">
            <a:extLst>
              <a:ext uri="{FF2B5EF4-FFF2-40B4-BE49-F238E27FC236}">
                <a16:creationId xmlns:a16="http://schemas.microsoft.com/office/drawing/2014/main" id="{B6C8131D-354E-4E30-80F8-4FBC364C71E9}"/>
              </a:ext>
            </a:extLst>
          </p:cNvPr>
          <p:cNvSpPr txBox="1"/>
          <p:nvPr/>
        </p:nvSpPr>
        <p:spPr>
          <a:xfrm>
            <a:off x="1231174" y="1272148"/>
            <a:ext cx="7851866" cy="1477328"/>
          </a:xfrm>
          <a:prstGeom prst="rect">
            <a:avLst/>
          </a:prstGeom>
          <a:noFill/>
        </p:spPr>
        <p:txBody>
          <a:bodyPr wrap="square" rtlCol="0">
            <a:spAutoFit/>
          </a:bodyPr>
          <a:lstStyle/>
          <a:p>
            <a:r>
              <a:rPr lang="zh-CN" altLang="en-US" dirty="0"/>
              <a:t>指溶液所具有的一类性质，这些性质只与溶质在溶剂中的“粒子”数量有关</a:t>
            </a:r>
            <a:endParaRPr lang="en-US" altLang="zh-CN" dirty="0"/>
          </a:p>
          <a:p>
            <a:endParaRPr lang="en-US" altLang="zh-CN" dirty="0"/>
          </a:p>
          <a:p>
            <a:r>
              <a:rPr lang="zh-CN" altLang="en-US" dirty="0"/>
              <a:t>例如：</a:t>
            </a:r>
            <a:endParaRPr lang="en-US" altLang="zh-CN" dirty="0"/>
          </a:p>
          <a:p>
            <a:r>
              <a:rPr lang="zh-CN" altLang="en-US" dirty="0"/>
              <a:t>不同溶质在相同的浓度下，溶液与纯溶剂相比，出现了相同程度的熔点下降、沸点上升、蒸气压下降以及渗透压的生成</a:t>
            </a:r>
            <a:endParaRPr lang="en-US" altLang="zh-CN" dirty="0"/>
          </a:p>
        </p:txBody>
      </p:sp>
      <p:pic>
        <p:nvPicPr>
          <p:cNvPr id="8" name="图片 7">
            <a:extLst>
              <a:ext uri="{FF2B5EF4-FFF2-40B4-BE49-F238E27FC236}">
                <a16:creationId xmlns:a16="http://schemas.microsoft.com/office/drawing/2014/main" id="{87B10DDD-37A9-4229-BC60-5ABB368764F3}"/>
              </a:ext>
            </a:extLst>
          </p:cNvPr>
          <p:cNvPicPr>
            <a:picLocks noChangeAspect="1"/>
          </p:cNvPicPr>
          <p:nvPr/>
        </p:nvPicPr>
        <p:blipFill>
          <a:blip r:embed="rId2"/>
          <a:stretch>
            <a:fillRect/>
          </a:stretch>
        </p:blipFill>
        <p:spPr>
          <a:xfrm>
            <a:off x="0" y="5090618"/>
            <a:ext cx="8859486" cy="1733792"/>
          </a:xfrm>
          <a:prstGeom prst="rect">
            <a:avLst/>
          </a:prstGeom>
        </p:spPr>
      </p:pic>
      <p:pic>
        <p:nvPicPr>
          <p:cNvPr id="12" name="图片 11">
            <a:extLst>
              <a:ext uri="{FF2B5EF4-FFF2-40B4-BE49-F238E27FC236}">
                <a16:creationId xmlns:a16="http://schemas.microsoft.com/office/drawing/2014/main" id="{1B526EE4-F602-473B-81A5-9083DF57E3F9}"/>
              </a:ext>
            </a:extLst>
          </p:cNvPr>
          <p:cNvPicPr>
            <a:picLocks noChangeAspect="1"/>
          </p:cNvPicPr>
          <p:nvPr/>
        </p:nvPicPr>
        <p:blipFill>
          <a:blip r:embed="rId3"/>
          <a:stretch>
            <a:fillRect/>
          </a:stretch>
        </p:blipFill>
        <p:spPr>
          <a:xfrm>
            <a:off x="913899" y="4180895"/>
            <a:ext cx="3010320" cy="905001"/>
          </a:xfrm>
          <a:prstGeom prst="rect">
            <a:avLst/>
          </a:prstGeom>
        </p:spPr>
      </p:pic>
      <p:sp>
        <p:nvSpPr>
          <p:cNvPr id="13" name="文本框 12">
            <a:extLst>
              <a:ext uri="{FF2B5EF4-FFF2-40B4-BE49-F238E27FC236}">
                <a16:creationId xmlns:a16="http://schemas.microsoft.com/office/drawing/2014/main" id="{970898B4-3C13-4B12-AF01-E4372FF8FB49}"/>
              </a:ext>
            </a:extLst>
          </p:cNvPr>
          <p:cNvSpPr txBox="1"/>
          <p:nvPr/>
        </p:nvSpPr>
        <p:spPr>
          <a:xfrm>
            <a:off x="589189" y="3023488"/>
            <a:ext cx="140589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非依数性</a:t>
            </a:r>
          </a:p>
        </p:txBody>
      </p:sp>
      <p:sp>
        <p:nvSpPr>
          <p:cNvPr id="9" name="文本框 8">
            <a:extLst>
              <a:ext uri="{FF2B5EF4-FFF2-40B4-BE49-F238E27FC236}">
                <a16:creationId xmlns:a16="http://schemas.microsoft.com/office/drawing/2014/main" id="{1D22EB28-77FE-4E6D-933A-792B37D17EDB}"/>
              </a:ext>
            </a:extLst>
          </p:cNvPr>
          <p:cNvSpPr txBox="1"/>
          <p:nvPr/>
        </p:nvSpPr>
        <p:spPr>
          <a:xfrm>
            <a:off x="1231174" y="3557777"/>
            <a:ext cx="5977346" cy="369332"/>
          </a:xfrm>
          <a:prstGeom prst="rect">
            <a:avLst/>
          </a:prstGeom>
          <a:noFill/>
        </p:spPr>
        <p:txBody>
          <a:bodyPr wrap="square" rtlCol="0">
            <a:spAutoFit/>
          </a:bodyPr>
          <a:lstStyle/>
          <a:p>
            <a:r>
              <a:rPr lang="zh-CN" altLang="en-US" dirty="0"/>
              <a:t>这类性质与溶质的性质相关，例如前文提到的介电常数</a:t>
            </a:r>
          </a:p>
        </p:txBody>
      </p:sp>
      <p:cxnSp>
        <p:nvCxnSpPr>
          <p:cNvPr id="11" name="直接箭头连接符 10">
            <a:extLst>
              <a:ext uri="{FF2B5EF4-FFF2-40B4-BE49-F238E27FC236}">
                <a16:creationId xmlns:a16="http://schemas.microsoft.com/office/drawing/2014/main" id="{6E98D7DD-0D51-4D12-B1BA-6197AF032899}"/>
              </a:ext>
            </a:extLst>
          </p:cNvPr>
          <p:cNvCxnSpPr>
            <a:cxnSpLocks/>
          </p:cNvCxnSpPr>
          <p:nvPr/>
        </p:nvCxnSpPr>
        <p:spPr>
          <a:xfrm flipV="1">
            <a:off x="1995079" y="4556330"/>
            <a:ext cx="778601" cy="18489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27882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255520" y="197440"/>
            <a:ext cx="4610099"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3.5 </a:t>
            </a:r>
            <a:r>
              <a:rPr lang="zh-CN" altLang="en-US" sz="3200" dirty="0">
                <a:solidFill>
                  <a:schemeClr val="bg1"/>
                </a:solidFill>
                <a:latin typeface="隶书" pitchFamily="49" charset="-122"/>
                <a:ea typeface="隶书" pitchFamily="49" charset="-122"/>
                <a:cs typeface="+mn-cs"/>
              </a:rPr>
              <a:t>依数性与非依数性</a:t>
            </a:r>
          </a:p>
        </p:txBody>
      </p:sp>
      <p:cxnSp>
        <p:nvCxnSpPr>
          <p:cNvPr id="39" name="直接连接符 38"/>
          <p:cNvCxnSpPr>
            <a:cxnSpLocks/>
            <a:endCxn id="38" idx="1"/>
          </p:cNvCxnSpPr>
          <p:nvPr/>
        </p:nvCxnSpPr>
        <p:spPr>
          <a:xfrm>
            <a:off x="0" y="444137"/>
            <a:ext cx="2255520"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a:stCxn id="38" idx="3"/>
          </p:cNvCxnSpPr>
          <p:nvPr/>
        </p:nvCxnSpPr>
        <p:spPr>
          <a:xfrm>
            <a:off x="6865619" y="444137"/>
            <a:ext cx="2278381"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2FAE343-95F8-4857-AE4B-EAA4A70CCBFD}"/>
              </a:ext>
            </a:extLst>
          </p:cNvPr>
          <p:cNvSpPr txBox="1"/>
          <p:nvPr/>
        </p:nvSpPr>
        <p:spPr>
          <a:xfrm>
            <a:off x="589189" y="792480"/>
            <a:ext cx="140589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出现反例</a:t>
            </a:r>
          </a:p>
        </p:txBody>
      </p:sp>
      <p:sp>
        <p:nvSpPr>
          <p:cNvPr id="2" name="文本框 1">
            <a:extLst>
              <a:ext uri="{FF2B5EF4-FFF2-40B4-BE49-F238E27FC236}">
                <a16:creationId xmlns:a16="http://schemas.microsoft.com/office/drawing/2014/main" id="{680836D3-2A35-4DB0-8B47-0CECE48837C9}"/>
              </a:ext>
            </a:extLst>
          </p:cNvPr>
          <p:cNvSpPr txBox="1"/>
          <p:nvPr/>
        </p:nvSpPr>
        <p:spPr>
          <a:xfrm>
            <a:off x="1292134" y="1212054"/>
            <a:ext cx="6541226" cy="1477328"/>
          </a:xfrm>
          <a:prstGeom prst="rect">
            <a:avLst/>
          </a:prstGeom>
          <a:noFill/>
        </p:spPr>
        <p:txBody>
          <a:bodyPr wrap="square" rtlCol="0">
            <a:spAutoFit/>
          </a:bodyPr>
          <a:lstStyle/>
          <a:p>
            <a:r>
              <a:rPr lang="zh-CN" altLang="en-US" dirty="0"/>
              <a:t>相同浓度下的</a:t>
            </a:r>
            <a:r>
              <a:rPr lang="en-US" altLang="zh-CN" dirty="0"/>
              <a:t>NaCl</a:t>
            </a:r>
            <a:r>
              <a:rPr lang="zh-CN" altLang="en-US" dirty="0"/>
              <a:t>和蔗糖，二者溶液性质存在显著差异</a:t>
            </a:r>
            <a:endParaRPr lang="en-US" altLang="zh-CN" dirty="0"/>
          </a:p>
          <a:p>
            <a:endParaRPr lang="en-US" altLang="zh-CN" dirty="0"/>
          </a:p>
          <a:p>
            <a:r>
              <a:rPr lang="en-US" altLang="zh-CN" dirty="0"/>
              <a:t>NaCl </a:t>
            </a:r>
            <a:r>
              <a:rPr lang="zh-CN" altLang="en-US" dirty="0"/>
              <a:t>能够表现出沸点上升、蒸气压下降等，但蔗糖溶液没有</a:t>
            </a:r>
            <a:endParaRPr lang="en-US" altLang="zh-CN" dirty="0"/>
          </a:p>
          <a:p>
            <a:endParaRPr lang="en-US" altLang="zh-CN" dirty="0"/>
          </a:p>
          <a:p>
            <a:r>
              <a:rPr lang="zh-CN" altLang="en-US" dirty="0"/>
              <a:t>此外，</a:t>
            </a:r>
            <a:r>
              <a:rPr lang="en-US" altLang="zh-CN" dirty="0"/>
              <a:t> NaCl </a:t>
            </a:r>
            <a:r>
              <a:rPr lang="zh-CN" altLang="en-US" dirty="0"/>
              <a:t>导电而蔗糖溶液不导电</a:t>
            </a:r>
          </a:p>
        </p:txBody>
      </p:sp>
      <p:sp>
        <p:nvSpPr>
          <p:cNvPr id="15" name="文本框 14">
            <a:extLst>
              <a:ext uri="{FF2B5EF4-FFF2-40B4-BE49-F238E27FC236}">
                <a16:creationId xmlns:a16="http://schemas.microsoft.com/office/drawing/2014/main" id="{EC6B400B-D757-4F39-910B-3F9CB0D2E4F2}"/>
              </a:ext>
            </a:extLst>
          </p:cNvPr>
          <p:cNvSpPr txBox="1"/>
          <p:nvPr/>
        </p:nvSpPr>
        <p:spPr>
          <a:xfrm>
            <a:off x="589189" y="2739624"/>
            <a:ext cx="140589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思考</a:t>
            </a:r>
          </a:p>
        </p:txBody>
      </p:sp>
      <p:sp>
        <p:nvSpPr>
          <p:cNvPr id="3" name="文本框 2">
            <a:extLst>
              <a:ext uri="{FF2B5EF4-FFF2-40B4-BE49-F238E27FC236}">
                <a16:creationId xmlns:a16="http://schemas.microsoft.com/office/drawing/2014/main" id="{EC4AE0A4-4AD4-45D7-8797-3129BB69C0FF}"/>
              </a:ext>
            </a:extLst>
          </p:cNvPr>
          <p:cNvSpPr txBox="1"/>
          <p:nvPr/>
        </p:nvSpPr>
        <p:spPr>
          <a:xfrm>
            <a:off x="940441" y="3188712"/>
            <a:ext cx="7851866" cy="369332"/>
          </a:xfrm>
          <a:prstGeom prst="rect">
            <a:avLst/>
          </a:prstGeom>
          <a:noFill/>
        </p:spPr>
        <p:txBody>
          <a:bodyPr wrap="square" rtlCol="0">
            <a:spAutoFit/>
          </a:bodyPr>
          <a:lstStyle/>
          <a:p>
            <a:r>
              <a:rPr lang="en-US" altLang="zh-CN" dirty="0"/>
              <a:t>Arrhenius </a:t>
            </a:r>
            <a:r>
              <a:rPr lang="zh-CN" altLang="en-US" dirty="0"/>
              <a:t>认为，法拉第的假设，外电场破坏溶质分子形成离子，是错误的</a:t>
            </a:r>
          </a:p>
        </p:txBody>
      </p:sp>
      <p:sp>
        <p:nvSpPr>
          <p:cNvPr id="16" name="文本框 15">
            <a:extLst>
              <a:ext uri="{FF2B5EF4-FFF2-40B4-BE49-F238E27FC236}">
                <a16:creationId xmlns:a16="http://schemas.microsoft.com/office/drawing/2014/main" id="{E5559080-5C1C-427E-A8D6-05CB91FB23A8}"/>
              </a:ext>
            </a:extLst>
          </p:cNvPr>
          <p:cNvSpPr txBox="1"/>
          <p:nvPr/>
        </p:nvSpPr>
        <p:spPr>
          <a:xfrm>
            <a:off x="3400535" y="3589163"/>
            <a:ext cx="1497205" cy="369332"/>
          </a:xfrm>
          <a:prstGeom prst="rect">
            <a:avLst/>
          </a:prstGeom>
          <a:noFill/>
        </p:spPr>
        <p:txBody>
          <a:bodyPr wrap="square" rtlCol="0">
            <a:spAutoFit/>
          </a:bodyPr>
          <a:lstStyle/>
          <a:p>
            <a:r>
              <a:rPr lang="en-US" altLang="zh-CN" dirty="0"/>
              <a:t>electro </a:t>
            </a:r>
            <a:r>
              <a:rPr lang="en-US" altLang="zh-CN" dirty="0" err="1"/>
              <a:t>lyte</a:t>
            </a:r>
            <a:endParaRPr lang="zh-CN" altLang="en-US" dirty="0"/>
          </a:p>
        </p:txBody>
      </p:sp>
      <p:cxnSp>
        <p:nvCxnSpPr>
          <p:cNvPr id="17" name="直接箭头连接符 16">
            <a:extLst>
              <a:ext uri="{FF2B5EF4-FFF2-40B4-BE49-F238E27FC236}">
                <a16:creationId xmlns:a16="http://schemas.microsoft.com/office/drawing/2014/main" id="{D686651B-3B3B-44B1-B75B-307420315BC4}"/>
              </a:ext>
            </a:extLst>
          </p:cNvPr>
          <p:cNvCxnSpPr>
            <a:cxnSpLocks/>
            <a:stCxn id="16" idx="1"/>
            <a:endCxn id="18" idx="3"/>
          </p:cNvCxnSpPr>
          <p:nvPr/>
        </p:nvCxnSpPr>
        <p:spPr>
          <a:xfrm flipH="1">
            <a:off x="3027178" y="3773829"/>
            <a:ext cx="373357" cy="2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C56DD46E-9D6A-496D-AA05-C9E77A4AB5DA}"/>
              </a:ext>
            </a:extLst>
          </p:cNvPr>
          <p:cNvSpPr txBox="1"/>
          <p:nvPr/>
        </p:nvSpPr>
        <p:spPr>
          <a:xfrm>
            <a:off x="2356004" y="3591226"/>
            <a:ext cx="671174" cy="369332"/>
          </a:xfrm>
          <a:prstGeom prst="rect">
            <a:avLst/>
          </a:prstGeom>
          <a:noFill/>
        </p:spPr>
        <p:txBody>
          <a:bodyPr wrap="square" rtlCol="0">
            <a:spAutoFit/>
          </a:bodyPr>
          <a:lstStyle/>
          <a:p>
            <a:r>
              <a:rPr lang="zh-CN" altLang="en-US" dirty="0"/>
              <a:t>电力</a:t>
            </a:r>
          </a:p>
        </p:txBody>
      </p:sp>
      <p:sp>
        <p:nvSpPr>
          <p:cNvPr id="19" name="文本框 18">
            <a:extLst>
              <a:ext uri="{FF2B5EF4-FFF2-40B4-BE49-F238E27FC236}">
                <a16:creationId xmlns:a16="http://schemas.microsoft.com/office/drawing/2014/main" id="{7C0CEDCD-2044-4A53-B1D0-A246497A817A}"/>
              </a:ext>
            </a:extLst>
          </p:cNvPr>
          <p:cNvSpPr txBox="1"/>
          <p:nvPr/>
        </p:nvSpPr>
        <p:spPr>
          <a:xfrm>
            <a:off x="5273171" y="3583444"/>
            <a:ext cx="1440238" cy="369332"/>
          </a:xfrm>
          <a:prstGeom prst="rect">
            <a:avLst/>
          </a:prstGeom>
          <a:noFill/>
        </p:spPr>
        <p:txBody>
          <a:bodyPr wrap="square" rtlCol="0">
            <a:spAutoFit/>
          </a:bodyPr>
          <a:lstStyle/>
          <a:p>
            <a:r>
              <a:rPr lang="zh-CN" altLang="en-US" dirty="0"/>
              <a:t>能被分解的</a:t>
            </a:r>
          </a:p>
        </p:txBody>
      </p:sp>
      <p:cxnSp>
        <p:nvCxnSpPr>
          <p:cNvPr id="20" name="直接箭头连接符 19">
            <a:extLst>
              <a:ext uri="{FF2B5EF4-FFF2-40B4-BE49-F238E27FC236}">
                <a16:creationId xmlns:a16="http://schemas.microsoft.com/office/drawing/2014/main" id="{4124E5DC-0C2B-47AD-AC65-D3227A511CE5}"/>
              </a:ext>
            </a:extLst>
          </p:cNvPr>
          <p:cNvCxnSpPr>
            <a:cxnSpLocks/>
            <a:stCxn id="16" idx="3"/>
            <a:endCxn id="19" idx="1"/>
          </p:cNvCxnSpPr>
          <p:nvPr/>
        </p:nvCxnSpPr>
        <p:spPr>
          <a:xfrm flipV="1">
            <a:off x="4897740" y="3768110"/>
            <a:ext cx="375431" cy="5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矩形 20">
            <a:extLst>
              <a:ext uri="{FF2B5EF4-FFF2-40B4-BE49-F238E27FC236}">
                <a16:creationId xmlns:a16="http://schemas.microsoft.com/office/drawing/2014/main" id="{4E049363-8A30-4487-AAAD-A3AA22A995E9}"/>
              </a:ext>
            </a:extLst>
          </p:cNvPr>
          <p:cNvSpPr/>
          <p:nvPr/>
        </p:nvSpPr>
        <p:spPr>
          <a:xfrm>
            <a:off x="4273984" y="3558044"/>
            <a:ext cx="448976"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3D740C00-AC0C-4661-986A-4992CFD769BB}"/>
              </a:ext>
            </a:extLst>
          </p:cNvPr>
          <p:cNvSpPr/>
          <p:nvPr/>
        </p:nvSpPr>
        <p:spPr>
          <a:xfrm>
            <a:off x="3462766" y="3561702"/>
            <a:ext cx="779234"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99F8CA1D-49E0-474E-8EBB-5D49C377952D}"/>
              </a:ext>
            </a:extLst>
          </p:cNvPr>
          <p:cNvSpPr txBox="1"/>
          <p:nvPr/>
        </p:nvSpPr>
        <p:spPr>
          <a:xfrm>
            <a:off x="407878" y="4082528"/>
            <a:ext cx="8736122" cy="923330"/>
          </a:xfrm>
          <a:prstGeom prst="rect">
            <a:avLst/>
          </a:prstGeom>
          <a:noFill/>
        </p:spPr>
        <p:txBody>
          <a:bodyPr wrap="square">
            <a:spAutoFit/>
          </a:bodyPr>
          <a:lstStyle/>
          <a:p>
            <a:pPr algn="ctr"/>
            <a:r>
              <a:rPr lang="en-US" altLang="zh-CN" dirty="0"/>
              <a:t>Arrhenius </a:t>
            </a:r>
            <a:r>
              <a:rPr lang="zh-CN" altLang="en-US" dirty="0"/>
              <a:t>指出，溶质分子在溶液中形成阴阳离子的过程是自发进行的，不需要电力</a:t>
            </a:r>
            <a:endParaRPr lang="en-US" altLang="zh-CN" dirty="0"/>
          </a:p>
          <a:p>
            <a:pPr algn="ctr"/>
            <a:r>
              <a:rPr lang="zh-CN" altLang="en-US" dirty="0"/>
              <a:t>（</a:t>
            </a:r>
            <a:r>
              <a:rPr lang="en-US" altLang="zh-CN" dirty="0"/>
              <a:t>Chapter 2</a:t>
            </a:r>
            <a:r>
              <a:rPr lang="zh-CN" altLang="en-US" dirty="0"/>
              <a:t>）</a:t>
            </a:r>
            <a:endParaRPr lang="en-US" altLang="zh-CN" dirty="0"/>
          </a:p>
          <a:p>
            <a:pPr algn="ctr"/>
            <a:r>
              <a:rPr lang="en-US" altLang="zh-CN" dirty="0"/>
              <a:t>Arrhenius </a:t>
            </a:r>
            <a:r>
              <a:rPr lang="zh-CN" altLang="en-US" dirty="0"/>
              <a:t>提出，溶质分子之所以未遵守依数法则，是因为部分离子未电离</a:t>
            </a:r>
          </a:p>
        </p:txBody>
      </p:sp>
      <p:sp>
        <p:nvSpPr>
          <p:cNvPr id="27" name="文本框 26">
            <a:extLst>
              <a:ext uri="{FF2B5EF4-FFF2-40B4-BE49-F238E27FC236}">
                <a16:creationId xmlns:a16="http://schemas.microsoft.com/office/drawing/2014/main" id="{0EF332A9-8216-42C2-8A68-A3F24ABE95FE}"/>
              </a:ext>
            </a:extLst>
          </p:cNvPr>
          <p:cNvSpPr txBox="1"/>
          <p:nvPr/>
        </p:nvSpPr>
        <p:spPr>
          <a:xfrm>
            <a:off x="589189" y="5093204"/>
            <a:ext cx="2334881"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修正</a:t>
            </a:r>
          </a:p>
        </p:txBody>
      </p:sp>
      <p:sp>
        <p:nvSpPr>
          <p:cNvPr id="28" name="文本框 27">
            <a:extLst>
              <a:ext uri="{FF2B5EF4-FFF2-40B4-BE49-F238E27FC236}">
                <a16:creationId xmlns:a16="http://schemas.microsoft.com/office/drawing/2014/main" id="{0C87AD31-4C4E-4F1A-8E29-479BD2AE0BCE}"/>
              </a:ext>
            </a:extLst>
          </p:cNvPr>
          <p:cNvSpPr txBox="1"/>
          <p:nvPr/>
        </p:nvSpPr>
        <p:spPr>
          <a:xfrm>
            <a:off x="2467413" y="5530364"/>
            <a:ext cx="4245995"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提出活度系数对依数性法则进行拟合</a:t>
            </a:r>
            <a:endParaRPr lang="en-US" altLang="zh-CN" dirty="0"/>
          </a:p>
          <a:p>
            <a:pPr marL="285750" indent="-285750">
              <a:buFont typeface="Arial" panose="020B0604020202020204" pitchFamily="34" charset="0"/>
              <a:buChar char="•"/>
            </a:pPr>
            <a:r>
              <a:rPr lang="zh-CN" altLang="en-US" dirty="0"/>
              <a:t>理想情况下，</a:t>
            </a:r>
            <a:r>
              <a:rPr lang="en-US" altLang="zh-CN" dirty="0"/>
              <a:t>y=1</a:t>
            </a:r>
            <a:r>
              <a:rPr lang="zh-CN" altLang="en-US" dirty="0"/>
              <a:t>，溶质全部电离</a:t>
            </a:r>
          </a:p>
        </p:txBody>
      </p:sp>
      <p:pic>
        <p:nvPicPr>
          <p:cNvPr id="7" name="图片 6">
            <a:extLst>
              <a:ext uri="{FF2B5EF4-FFF2-40B4-BE49-F238E27FC236}">
                <a16:creationId xmlns:a16="http://schemas.microsoft.com/office/drawing/2014/main" id="{33EACB29-472C-45EE-A931-4964CF9930D2}"/>
              </a:ext>
            </a:extLst>
          </p:cNvPr>
          <p:cNvPicPr>
            <a:picLocks noChangeAspect="1"/>
          </p:cNvPicPr>
          <p:nvPr/>
        </p:nvPicPr>
        <p:blipFill>
          <a:blip r:embed="rId2"/>
          <a:stretch>
            <a:fillRect/>
          </a:stretch>
        </p:blipFill>
        <p:spPr>
          <a:xfrm>
            <a:off x="1500823" y="5612696"/>
            <a:ext cx="966591" cy="509420"/>
          </a:xfrm>
          <a:prstGeom prst="rect">
            <a:avLst/>
          </a:prstGeom>
        </p:spPr>
      </p:pic>
      <p:sp>
        <p:nvSpPr>
          <p:cNvPr id="10" name="文本框 9">
            <a:extLst>
              <a:ext uri="{FF2B5EF4-FFF2-40B4-BE49-F238E27FC236}">
                <a16:creationId xmlns:a16="http://schemas.microsoft.com/office/drawing/2014/main" id="{4906F324-2D4F-428C-AABA-1C329775DB21}"/>
              </a:ext>
            </a:extLst>
          </p:cNvPr>
          <p:cNvSpPr txBox="1"/>
          <p:nvPr/>
        </p:nvSpPr>
        <p:spPr>
          <a:xfrm>
            <a:off x="499022" y="6331869"/>
            <a:ext cx="8644977"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由于无法单独对阴阳离子的活度系数进行测量，我们通常采用平均活度系数替代</a:t>
            </a:r>
          </a:p>
        </p:txBody>
      </p:sp>
      <p:pic>
        <p:nvPicPr>
          <p:cNvPr id="23" name="图片 22">
            <a:extLst>
              <a:ext uri="{FF2B5EF4-FFF2-40B4-BE49-F238E27FC236}">
                <a16:creationId xmlns:a16="http://schemas.microsoft.com/office/drawing/2014/main" id="{37904497-BEBB-4201-A348-F02EFC5BA129}"/>
              </a:ext>
            </a:extLst>
          </p:cNvPr>
          <p:cNvPicPr>
            <a:picLocks noChangeAspect="1"/>
          </p:cNvPicPr>
          <p:nvPr/>
        </p:nvPicPr>
        <p:blipFill rotWithShape="1">
          <a:blip r:embed="rId3"/>
          <a:srcRect l="23632" t="59129" r="8025"/>
          <a:stretch/>
        </p:blipFill>
        <p:spPr>
          <a:xfrm>
            <a:off x="6987539" y="5530363"/>
            <a:ext cx="1699261" cy="564553"/>
          </a:xfrm>
          <a:prstGeom prst="rect">
            <a:avLst/>
          </a:prstGeom>
        </p:spPr>
      </p:pic>
      <p:pic>
        <p:nvPicPr>
          <p:cNvPr id="29" name="图片 28">
            <a:extLst>
              <a:ext uri="{FF2B5EF4-FFF2-40B4-BE49-F238E27FC236}">
                <a16:creationId xmlns:a16="http://schemas.microsoft.com/office/drawing/2014/main" id="{A4C356F7-2C47-431D-9B3E-6086ABB67FF1}"/>
              </a:ext>
            </a:extLst>
          </p:cNvPr>
          <p:cNvPicPr>
            <a:picLocks noChangeAspect="1"/>
          </p:cNvPicPr>
          <p:nvPr/>
        </p:nvPicPr>
        <p:blipFill>
          <a:blip r:embed="rId4"/>
          <a:stretch>
            <a:fillRect/>
          </a:stretch>
        </p:blipFill>
        <p:spPr>
          <a:xfrm>
            <a:off x="7376071" y="5174521"/>
            <a:ext cx="628738" cy="342948"/>
          </a:xfrm>
          <a:prstGeom prst="rect">
            <a:avLst/>
          </a:prstGeom>
        </p:spPr>
      </p:pic>
    </p:spTree>
    <p:extLst>
      <p:ext uri="{BB962C8B-B14F-4D97-AF65-F5344CB8AC3E}">
        <p14:creationId xmlns:p14="http://schemas.microsoft.com/office/powerpoint/2010/main" val="259616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E7B17F7F-0356-44FD-956E-362BE08C6F34}"/>
              </a:ext>
            </a:extLst>
          </p:cNvPr>
          <p:cNvPicPr>
            <a:picLocks noChangeAspect="1"/>
          </p:cNvPicPr>
          <p:nvPr/>
        </p:nvPicPr>
        <p:blipFill>
          <a:blip r:embed="rId2"/>
          <a:stretch>
            <a:fillRect/>
          </a:stretch>
        </p:blipFill>
        <p:spPr>
          <a:xfrm>
            <a:off x="2383094" y="1937285"/>
            <a:ext cx="2686425" cy="666843"/>
          </a:xfrm>
          <a:prstGeom prst="rect">
            <a:avLst/>
          </a:prstGeom>
        </p:spPr>
      </p:pic>
      <p:sp>
        <p:nvSpPr>
          <p:cNvPr id="38" name="标题 1"/>
          <p:cNvSpPr txBox="1">
            <a:spLocks/>
          </p:cNvSpPr>
          <p:nvPr/>
        </p:nvSpPr>
        <p:spPr>
          <a:xfrm>
            <a:off x="2255520" y="197440"/>
            <a:ext cx="4610099"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3.5 </a:t>
            </a:r>
            <a:r>
              <a:rPr lang="zh-CN" altLang="en-US" sz="3200" dirty="0">
                <a:solidFill>
                  <a:schemeClr val="bg1"/>
                </a:solidFill>
                <a:latin typeface="隶书" pitchFamily="49" charset="-122"/>
                <a:ea typeface="隶书" pitchFamily="49" charset="-122"/>
                <a:cs typeface="+mn-cs"/>
              </a:rPr>
              <a:t>电导性</a:t>
            </a:r>
          </a:p>
        </p:txBody>
      </p:sp>
      <p:cxnSp>
        <p:nvCxnSpPr>
          <p:cNvPr id="39" name="直接连接符 38"/>
          <p:cNvCxnSpPr>
            <a:cxnSpLocks/>
            <a:endCxn id="38" idx="1"/>
          </p:cNvCxnSpPr>
          <p:nvPr/>
        </p:nvCxnSpPr>
        <p:spPr>
          <a:xfrm>
            <a:off x="0" y="444137"/>
            <a:ext cx="2255520"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a:stCxn id="38" idx="3"/>
          </p:cNvCxnSpPr>
          <p:nvPr/>
        </p:nvCxnSpPr>
        <p:spPr>
          <a:xfrm>
            <a:off x="6865619" y="444137"/>
            <a:ext cx="2278381"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93D2DEE-6A11-47B4-996F-ECA961705EA2}"/>
              </a:ext>
            </a:extLst>
          </p:cNvPr>
          <p:cNvSpPr txBox="1"/>
          <p:nvPr/>
        </p:nvSpPr>
        <p:spPr>
          <a:xfrm>
            <a:off x="507274" y="927258"/>
            <a:ext cx="2411186"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Kohlrausch</a:t>
            </a:r>
            <a:r>
              <a:rPr lang="zh-CN" altLang="en-US" dirty="0"/>
              <a:t> </a:t>
            </a:r>
            <a:r>
              <a:rPr lang="en-US" altLang="zh-CN" dirty="0"/>
              <a:t>law</a:t>
            </a:r>
            <a:endParaRPr lang="zh-CN" altLang="en-US" dirty="0"/>
          </a:p>
        </p:txBody>
      </p:sp>
      <p:sp>
        <p:nvSpPr>
          <p:cNvPr id="16" name="文本框 15">
            <a:extLst>
              <a:ext uri="{FF2B5EF4-FFF2-40B4-BE49-F238E27FC236}">
                <a16:creationId xmlns:a16="http://schemas.microsoft.com/office/drawing/2014/main" id="{2278BB23-86EC-4F28-918D-C046A888C713}"/>
              </a:ext>
            </a:extLst>
          </p:cNvPr>
          <p:cNvSpPr txBox="1"/>
          <p:nvPr/>
        </p:nvSpPr>
        <p:spPr>
          <a:xfrm>
            <a:off x="2160772" y="1325984"/>
            <a:ext cx="3493770" cy="369332"/>
          </a:xfrm>
          <a:prstGeom prst="rect">
            <a:avLst/>
          </a:prstGeom>
          <a:noFill/>
        </p:spPr>
        <p:txBody>
          <a:bodyPr wrap="square">
            <a:spAutoFit/>
          </a:bodyPr>
          <a:lstStyle/>
          <a:p>
            <a:r>
              <a:rPr lang="zh-CN" altLang="en-US" dirty="0"/>
              <a:t>溶液电导率和盐浓度是非线性的</a:t>
            </a:r>
          </a:p>
        </p:txBody>
      </p:sp>
      <p:cxnSp>
        <p:nvCxnSpPr>
          <p:cNvPr id="10" name="直接箭头连接符 9">
            <a:extLst>
              <a:ext uri="{FF2B5EF4-FFF2-40B4-BE49-F238E27FC236}">
                <a16:creationId xmlns:a16="http://schemas.microsoft.com/office/drawing/2014/main" id="{61421844-F12B-48B3-8295-AFA4C2E3FB5C}"/>
              </a:ext>
            </a:extLst>
          </p:cNvPr>
          <p:cNvCxnSpPr>
            <a:cxnSpLocks/>
          </p:cNvCxnSpPr>
          <p:nvPr/>
        </p:nvCxnSpPr>
        <p:spPr>
          <a:xfrm flipH="1">
            <a:off x="2524889" y="1626516"/>
            <a:ext cx="315549" cy="500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C6A595C7-589C-4A77-AC83-FE0B46359ABD}"/>
              </a:ext>
            </a:extLst>
          </p:cNvPr>
          <p:cNvCxnSpPr>
            <a:cxnSpLocks/>
          </p:cNvCxnSpPr>
          <p:nvPr/>
        </p:nvCxnSpPr>
        <p:spPr>
          <a:xfrm flipH="1">
            <a:off x="3198207" y="1662350"/>
            <a:ext cx="562948" cy="499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E2EE1D4F-2A47-4933-9A89-4DF176E8AC4C}"/>
              </a:ext>
            </a:extLst>
          </p:cNvPr>
          <p:cNvCxnSpPr>
            <a:cxnSpLocks/>
          </p:cNvCxnSpPr>
          <p:nvPr/>
        </p:nvCxnSpPr>
        <p:spPr>
          <a:xfrm>
            <a:off x="3526281" y="2410458"/>
            <a:ext cx="161926" cy="337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DA5D025B-615D-4B14-9EDB-7F8AACC14F72}"/>
              </a:ext>
            </a:extLst>
          </p:cNvPr>
          <p:cNvSpPr txBox="1"/>
          <p:nvPr/>
        </p:nvSpPr>
        <p:spPr>
          <a:xfrm>
            <a:off x="2999549" y="2709000"/>
            <a:ext cx="2940050" cy="646331"/>
          </a:xfrm>
          <a:prstGeom prst="rect">
            <a:avLst/>
          </a:prstGeom>
          <a:noFill/>
        </p:spPr>
        <p:txBody>
          <a:bodyPr wrap="square" rtlCol="0">
            <a:spAutoFit/>
          </a:bodyPr>
          <a:lstStyle/>
          <a:p>
            <a:r>
              <a:rPr lang="en-US" altLang="zh-CN" dirty="0"/>
              <a:t>c</a:t>
            </a:r>
            <a:r>
              <a:rPr lang="zh-CN" altLang="en-US" dirty="0"/>
              <a:t>趋近于</a:t>
            </a:r>
            <a:r>
              <a:rPr lang="en-US" altLang="zh-CN" dirty="0"/>
              <a:t>0</a:t>
            </a:r>
            <a:r>
              <a:rPr lang="zh-CN" altLang="en-US" dirty="0"/>
              <a:t>时  每摩尔电导率</a:t>
            </a:r>
            <a:endParaRPr lang="en-US" altLang="zh-CN" dirty="0"/>
          </a:p>
          <a:p>
            <a:r>
              <a:rPr lang="zh-CN" altLang="en-US" dirty="0"/>
              <a:t>（极稀溶液下）</a:t>
            </a:r>
          </a:p>
        </p:txBody>
      </p:sp>
      <p:pic>
        <p:nvPicPr>
          <p:cNvPr id="23" name="图片 22">
            <a:extLst>
              <a:ext uri="{FF2B5EF4-FFF2-40B4-BE49-F238E27FC236}">
                <a16:creationId xmlns:a16="http://schemas.microsoft.com/office/drawing/2014/main" id="{EB43FEBE-41F1-4C47-9220-C0301919F4C1}"/>
              </a:ext>
            </a:extLst>
          </p:cNvPr>
          <p:cNvPicPr>
            <a:picLocks noChangeAspect="1"/>
          </p:cNvPicPr>
          <p:nvPr/>
        </p:nvPicPr>
        <p:blipFill>
          <a:blip r:embed="rId3"/>
          <a:stretch>
            <a:fillRect/>
          </a:stretch>
        </p:blipFill>
        <p:spPr>
          <a:xfrm>
            <a:off x="1034655" y="1626516"/>
            <a:ext cx="912811" cy="625444"/>
          </a:xfrm>
          <a:prstGeom prst="rect">
            <a:avLst/>
          </a:prstGeom>
        </p:spPr>
      </p:pic>
      <p:pic>
        <p:nvPicPr>
          <p:cNvPr id="24" name="图片 23">
            <a:extLst>
              <a:ext uri="{FF2B5EF4-FFF2-40B4-BE49-F238E27FC236}">
                <a16:creationId xmlns:a16="http://schemas.microsoft.com/office/drawing/2014/main" id="{DA9B2A11-64D6-414E-938F-4F6E69408C43}"/>
              </a:ext>
            </a:extLst>
          </p:cNvPr>
          <p:cNvPicPr>
            <a:picLocks noChangeAspect="1"/>
          </p:cNvPicPr>
          <p:nvPr/>
        </p:nvPicPr>
        <p:blipFill>
          <a:blip r:embed="rId4"/>
          <a:stretch>
            <a:fillRect/>
          </a:stretch>
        </p:blipFill>
        <p:spPr>
          <a:xfrm>
            <a:off x="118411" y="2365091"/>
            <a:ext cx="1829055" cy="342948"/>
          </a:xfrm>
          <a:prstGeom prst="rect">
            <a:avLst/>
          </a:prstGeom>
        </p:spPr>
      </p:pic>
      <p:sp>
        <p:nvSpPr>
          <p:cNvPr id="26" name="右大括号 25">
            <a:extLst>
              <a:ext uri="{FF2B5EF4-FFF2-40B4-BE49-F238E27FC236}">
                <a16:creationId xmlns:a16="http://schemas.microsoft.com/office/drawing/2014/main" id="{9F939247-4951-4A82-BD55-22D87BFE27B4}"/>
              </a:ext>
            </a:extLst>
          </p:cNvPr>
          <p:cNvSpPr/>
          <p:nvPr/>
        </p:nvSpPr>
        <p:spPr>
          <a:xfrm>
            <a:off x="1932100" y="1911703"/>
            <a:ext cx="457344" cy="624862"/>
          </a:xfrm>
          <a:prstGeom prst="rightBrace">
            <a:avLst>
              <a:gd name="adj1" fmla="val 24814"/>
              <a:gd name="adj2" fmla="val 5224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C105EECF-EF3D-48F7-9E75-2E26FAD41031}"/>
              </a:ext>
            </a:extLst>
          </p:cNvPr>
          <p:cNvSpPr txBox="1"/>
          <p:nvPr/>
        </p:nvSpPr>
        <p:spPr>
          <a:xfrm>
            <a:off x="507274" y="3344150"/>
            <a:ext cx="526669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Kohlrausch independent ion migration law</a:t>
            </a:r>
            <a:endParaRPr lang="zh-CN" altLang="en-US" dirty="0"/>
          </a:p>
        </p:txBody>
      </p:sp>
      <p:sp>
        <p:nvSpPr>
          <p:cNvPr id="30" name="文本框 29">
            <a:extLst>
              <a:ext uri="{FF2B5EF4-FFF2-40B4-BE49-F238E27FC236}">
                <a16:creationId xmlns:a16="http://schemas.microsoft.com/office/drawing/2014/main" id="{0178A5E9-C30C-4CA5-8615-C1C41DD93938}"/>
              </a:ext>
            </a:extLst>
          </p:cNvPr>
          <p:cNvSpPr txBox="1"/>
          <p:nvPr/>
        </p:nvSpPr>
        <p:spPr>
          <a:xfrm>
            <a:off x="1032938" y="3766981"/>
            <a:ext cx="4490721" cy="369332"/>
          </a:xfrm>
          <a:prstGeom prst="rect">
            <a:avLst/>
          </a:prstGeom>
          <a:noFill/>
        </p:spPr>
        <p:txBody>
          <a:bodyPr wrap="square" rtlCol="0">
            <a:spAutoFit/>
          </a:bodyPr>
          <a:lstStyle/>
          <a:p>
            <a:r>
              <a:rPr lang="zh-CN" altLang="en-US" dirty="0"/>
              <a:t>极稀溶液中，阴阳离子的移动互不干扰</a:t>
            </a:r>
          </a:p>
        </p:txBody>
      </p:sp>
      <p:sp>
        <p:nvSpPr>
          <p:cNvPr id="42" name="文本框 41">
            <a:extLst>
              <a:ext uri="{FF2B5EF4-FFF2-40B4-BE49-F238E27FC236}">
                <a16:creationId xmlns:a16="http://schemas.microsoft.com/office/drawing/2014/main" id="{48095396-701E-4622-85BB-3A83488CD579}"/>
              </a:ext>
            </a:extLst>
          </p:cNvPr>
          <p:cNvSpPr txBox="1"/>
          <p:nvPr/>
        </p:nvSpPr>
        <p:spPr>
          <a:xfrm>
            <a:off x="507274" y="4220286"/>
            <a:ext cx="457962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Lewis–Randall Empirical Law</a:t>
            </a:r>
            <a:endParaRPr lang="zh-CN" altLang="en-US" dirty="0"/>
          </a:p>
        </p:txBody>
      </p:sp>
      <p:sp>
        <p:nvSpPr>
          <p:cNvPr id="43" name="文本框 42">
            <a:extLst>
              <a:ext uri="{FF2B5EF4-FFF2-40B4-BE49-F238E27FC236}">
                <a16:creationId xmlns:a16="http://schemas.microsoft.com/office/drawing/2014/main" id="{56F8B8AD-F431-4111-BD17-0C0A36F2DDD0}"/>
              </a:ext>
            </a:extLst>
          </p:cNvPr>
          <p:cNvSpPr txBox="1"/>
          <p:nvPr/>
        </p:nvSpPr>
        <p:spPr>
          <a:xfrm>
            <a:off x="1032938" y="4673591"/>
            <a:ext cx="7874842" cy="369332"/>
          </a:xfrm>
          <a:prstGeom prst="rect">
            <a:avLst/>
          </a:prstGeom>
          <a:noFill/>
        </p:spPr>
        <p:txBody>
          <a:bodyPr wrap="square" rtlCol="0">
            <a:spAutoFit/>
          </a:bodyPr>
          <a:lstStyle/>
          <a:p>
            <a:r>
              <a:rPr lang="zh-CN" altLang="en-US" dirty="0"/>
              <a:t>不同溶质的离子强度不同，比如</a:t>
            </a:r>
            <a:r>
              <a:rPr lang="en-US" altLang="zh-CN" dirty="0"/>
              <a:t>NaCl</a:t>
            </a:r>
            <a:r>
              <a:rPr lang="zh-CN" altLang="en-US" dirty="0"/>
              <a:t>溶解后导电性很强，但醋酸导电性很弱</a:t>
            </a:r>
          </a:p>
        </p:txBody>
      </p:sp>
      <p:pic>
        <p:nvPicPr>
          <p:cNvPr id="44" name="图片 43">
            <a:extLst>
              <a:ext uri="{FF2B5EF4-FFF2-40B4-BE49-F238E27FC236}">
                <a16:creationId xmlns:a16="http://schemas.microsoft.com/office/drawing/2014/main" id="{7DD3CDDF-5F6C-4847-BAAE-FE0F67CC501B}"/>
              </a:ext>
            </a:extLst>
          </p:cNvPr>
          <p:cNvPicPr>
            <a:picLocks noChangeAspect="1"/>
          </p:cNvPicPr>
          <p:nvPr/>
        </p:nvPicPr>
        <p:blipFill>
          <a:blip r:embed="rId5"/>
          <a:stretch>
            <a:fillRect/>
          </a:stretch>
        </p:blipFill>
        <p:spPr>
          <a:xfrm>
            <a:off x="593970" y="5082677"/>
            <a:ext cx="2012868" cy="1026973"/>
          </a:xfrm>
          <a:prstGeom prst="rect">
            <a:avLst/>
          </a:prstGeom>
        </p:spPr>
      </p:pic>
      <p:sp>
        <p:nvSpPr>
          <p:cNvPr id="45" name="文本框 44">
            <a:extLst>
              <a:ext uri="{FF2B5EF4-FFF2-40B4-BE49-F238E27FC236}">
                <a16:creationId xmlns:a16="http://schemas.microsoft.com/office/drawing/2014/main" id="{6A9F82F3-0E96-47A9-8387-90BFC8558F7F}"/>
              </a:ext>
            </a:extLst>
          </p:cNvPr>
          <p:cNvSpPr txBox="1"/>
          <p:nvPr/>
        </p:nvSpPr>
        <p:spPr>
          <a:xfrm>
            <a:off x="2524889" y="5279347"/>
            <a:ext cx="1651842" cy="646331"/>
          </a:xfrm>
          <a:prstGeom prst="rect">
            <a:avLst/>
          </a:prstGeom>
          <a:noFill/>
        </p:spPr>
        <p:txBody>
          <a:bodyPr wrap="square" rtlCol="0">
            <a:spAutoFit/>
          </a:bodyPr>
          <a:lstStyle/>
          <a:p>
            <a:r>
              <a:rPr lang="en-US" altLang="zh-CN" dirty="0"/>
              <a:t>c</a:t>
            </a:r>
            <a:r>
              <a:rPr lang="en-US" altLang="zh-CN" baseline="-25000" dirty="0"/>
              <a:t>i</a:t>
            </a:r>
            <a:r>
              <a:rPr lang="zh-CN" altLang="en-US" dirty="0"/>
              <a:t>：盐的浓度</a:t>
            </a:r>
            <a:endParaRPr lang="en-US" altLang="zh-CN" dirty="0"/>
          </a:p>
          <a:p>
            <a:r>
              <a:rPr lang="en-US" altLang="zh-CN" dirty="0"/>
              <a:t>z</a:t>
            </a:r>
            <a:r>
              <a:rPr lang="en-US" altLang="zh-CN" baseline="-25000" dirty="0"/>
              <a:t>i</a:t>
            </a:r>
            <a:r>
              <a:rPr lang="en-US" altLang="zh-CN" dirty="0"/>
              <a:t>: </a:t>
            </a:r>
            <a:r>
              <a:rPr lang="zh-CN" altLang="en-US" dirty="0"/>
              <a:t>化学价</a:t>
            </a:r>
          </a:p>
        </p:txBody>
      </p:sp>
      <p:pic>
        <p:nvPicPr>
          <p:cNvPr id="46" name="图片 45">
            <a:extLst>
              <a:ext uri="{FF2B5EF4-FFF2-40B4-BE49-F238E27FC236}">
                <a16:creationId xmlns:a16="http://schemas.microsoft.com/office/drawing/2014/main" id="{D0FD058C-97BE-4367-9504-6A6203F8D1F7}"/>
              </a:ext>
            </a:extLst>
          </p:cNvPr>
          <p:cNvPicPr>
            <a:picLocks noChangeAspect="1"/>
          </p:cNvPicPr>
          <p:nvPr/>
        </p:nvPicPr>
        <p:blipFill>
          <a:blip r:embed="rId6"/>
          <a:stretch>
            <a:fillRect/>
          </a:stretch>
        </p:blipFill>
        <p:spPr>
          <a:xfrm>
            <a:off x="4114690" y="5140114"/>
            <a:ext cx="4974165" cy="628918"/>
          </a:xfrm>
          <a:prstGeom prst="rect">
            <a:avLst/>
          </a:prstGeom>
        </p:spPr>
      </p:pic>
      <p:pic>
        <p:nvPicPr>
          <p:cNvPr id="47" name="图片 46">
            <a:extLst>
              <a:ext uri="{FF2B5EF4-FFF2-40B4-BE49-F238E27FC236}">
                <a16:creationId xmlns:a16="http://schemas.microsoft.com/office/drawing/2014/main" id="{241756CE-4AD3-4928-879D-E295E8D4EE0B}"/>
              </a:ext>
            </a:extLst>
          </p:cNvPr>
          <p:cNvPicPr>
            <a:picLocks noChangeAspect="1"/>
          </p:cNvPicPr>
          <p:nvPr/>
        </p:nvPicPr>
        <p:blipFill>
          <a:blip r:embed="rId7"/>
          <a:stretch>
            <a:fillRect/>
          </a:stretch>
        </p:blipFill>
        <p:spPr>
          <a:xfrm>
            <a:off x="4114690" y="5847780"/>
            <a:ext cx="4504671" cy="973762"/>
          </a:xfrm>
          <a:prstGeom prst="rect">
            <a:avLst/>
          </a:prstGeom>
        </p:spPr>
      </p:pic>
      <p:pic>
        <p:nvPicPr>
          <p:cNvPr id="48" name="图片 47">
            <a:extLst>
              <a:ext uri="{FF2B5EF4-FFF2-40B4-BE49-F238E27FC236}">
                <a16:creationId xmlns:a16="http://schemas.microsoft.com/office/drawing/2014/main" id="{831F212B-581D-489F-84FA-01026F37CDCB}"/>
              </a:ext>
            </a:extLst>
          </p:cNvPr>
          <p:cNvPicPr>
            <a:picLocks noChangeAspect="1"/>
          </p:cNvPicPr>
          <p:nvPr/>
        </p:nvPicPr>
        <p:blipFill>
          <a:blip r:embed="rId8"/>
          <a:stretch>
            <a:fillRect/>
          </a:stretch>
        </p:blipFill>
        <p:spPr>
          <a:xfrm>
            <a:off x="18802" y="6379091"/>
            <a:ext cx="1421061" cy="395904"/>
          </a:xfrm>
          <a:prstGeom prst="rect">
            <a:avLst/>
          </a:prstGeom>
        </p:spPr>
      </p:pic>
      <p:sp>
        <p:nvSpPr>
          <p:cNvPr id="49" name="文本框 48">
            <a:extLst>
              <a:ext uri="{FF2B5EF4-FFF2-40B4-BE49-F238E27FC236}">
                <a16:creationId xmlns:a16="http://schemas.microsoft.com/office/drawing/2014/main" id="{0BCC1060-2840-4DA8-A7F5-89FB8C5A245E}"/>
              </a:ext>
            </a:extLst>
          </p:cNvPr>
          <p:cNvSpPr txBox="1"/>
          <p:nvPr/>
        </p:nvSpPr>
        <p:spPr>
          <a:xfrm>
            <a:off x="1558713" y="6387447"/>
            <a:ext cx="2247900" cy="369332"/>
          </a:xfrm>
          <a:prstGeom prst="rect">
            <a:avLst/>
          </a:prstGeom>
          <a:noFill/>
        </p:spPr>
        <p:txBody>
          <a:bodyPr wrap="square" rtlCol="0">
            <a:spAutoFit/>
          </a:bodyPr>
          <a:lstStyle/>
          <a:p>
            <a:r>
              <a:rPr lang="en-US" altLang="zh-CN" dirty="0"/>
              <a:t>I</a:t>
            </a:r>
            <a:r>
              <a:rPr lang="zh-CN" altLang="en-US" dirty="0"/>
              <a:t>和</a:t>
            </a:r>
            <a:r>
              <a:rPr lang="en-US" altLang="zh-CN" dirty="0"/>
              <a:t>y</a:t>
            </a:r>
            <a:r>
              <a:rPr lang="zh-CN" altLang="en-US" dirty="0"/>
              <a:t>存在一定的关系</a:t>
            </a:r>
          </a:p>
        </p:txBody>
      </p:sp>
    </p:spTree>
    <p:extLst>
      <p:ext uri="{BB962C8B-B14F-4D97-AF65-F5344CB8AC3E}">
        <p14:creationId xmlns:p14="http://schemas.microsoft.com/office/powerpoint/2010/main" val="1563764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45818"/>
              <a:gd name="connsiteX1" fmla="*/ 9144000 w 9144000"/>
              <a:gd name="connsiteY1" fmla="*/ 0 h 5045818"/>
              <a:gd name="connsiteX2" fmla="*/ 9144000 w 9144000"/>
              <a:gd name="connsiteY2" fmla="*/ 4026877 h 5045818"/>
              <a:gd name="connsiteX3" fmla="*/ 4585145 w 9144000"/>
              <a:gd name="connsiteY3" fmla="*/ 5045818 h 5045818"/>
              <a:gd name="connsiteX4" fmla="*/ 0 w 9144000"/>
              <a:gd name="connsiteY4" fmla="*/ 4026877 h 5045818"/>
              <a:gd name="connsiteX5" fmla="*/ 0 w 9144000"/>
              <a:gd name="connsiteY5" fmla="*/ 0 h 50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26954"/>
              <a:gd name="connsiteX1" fmla="*/ 9144000 w 9144000"/>
              <a:gd name="connsiteY1" fmla="*/ 0 h 5026954"/>
              <a:gd name="connsiteX2" fmla="*/ 9144000 w 9144000"/>
              <a:gd name="connsiteY2" fmla="*/ 4026877 h 5026954"/>
              <a:gd name="connsiteX3" fmla="*/ 4603617 w 9144000"/>
              <a:gd name="connsiteY3" fmla="*/ 5026954 h 5026954"/>
              <a:gd name="connsiteX4" fmla="*/ 0 w 9144000"/>
              <a:gd name="connsiteY4" fmla="*/ 4026877 h 5026954"/>
              <a:gd name="connsiteX5" fmla="*/ 0 w 9144000"/>
              <a:gd name="connsiteY5" fmla="*/ 0 h 502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TextBox 1"/>
          <p:cNvSpPr txBox="1">
            <a:spLocks noChangeArrowheads="1"/>
          </p:cNvSpPr>
          <p:nvPr/>
        </p:nvSpPr>
        <p:spPr bwMode="auto">
          <a:xfrm>
            <a:off x="271851" y="2109618"/>
            <a:ext cx="8723871" cy="906915"/>
          </a:xfrm>
          <a:prstGeom prst="rect">
            <a:avLst/>
          </a:prstGeom>
          <a:noFill/>
          <a:ln w="9525">
            <a:noFill/>
            <a:miter lim="800000"/>
            <a:headEnd/>
            <a:tailEnd/>
          </a:ln>
        </p:spPr>
        <p:txBody>
          <a:bodyPr wrap="square">
            <a:spAutoFit/>
          </a:bodyPr>
          <a:lstStyle/>
          <a:p>
            <a:pPr algn="ctr">
              <a:lnSpc>
                <a:spcPct val="150000"/>
              </a:lnSpc>
            </a:pPr>
            <a:r>
              <a:rPr lang="zh-CN" altLang="en-US" sz="4000" b="1" dirty="0">
                <a:solidFill>
                  <a:schemeClr val="bg1"/>
                </a:solidFill>
                <a:latin typeface="微软雅黑" panose="020B0503020204020204" pitchFamily="34" charset="-122"/>
                <a:ea typeface="微软雅黑" panose="020B0503020204020204" pitchFamily="34" charset="-122"/>
              </a:rPr>
              <a:t>三：</a:t>
            </a:r>
            <a:r>
              <a:rPr lang="en-US" altLang="zh-CN" sz="4000" b="1" dirty="0">
                <a:solidFill>
                  <a:schemeClr val="bg1"/>
                </a:solidFill>
                <a:latin typeface="微软雅黑" panose="020B0503020204020204" pitchFamily="34" charset="-122"/>
                <a:ea typeface="微软雅黑" panose="020B0503020204020204" pitchFamily="34" charset="-122"/>
              </a:rPr>
              <a:t>ai</a:t>
            </a:r>
            <a:r>
              <a:rPr lang="zh-CN" altLang="en-US" sz="4000" b="1" dirty="0">
                <a:solidFill>
                  <a:schemeClr val="bg1"/>
                </a:solidFill>
                <a:latin typeface="微软雅黑" panose="020B0503020204020204" pitchFamily="34" charset="-122"/>
                <a:ea typeface="微软雅黑" panose="020B0503020204020204" pitchFamily="34" charset="-122"/>
              </a:rPr>
              <a:t>模型使用进展</a:t>
            </a:r>
          </a:p>
        </p:txBody>
      </p:sp>
      <p:pic>
        <p:nvPicPr>
          <p:cNvPr id="5" name="图片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extLst>
      <p:ext uri="{BB962C8B-B14F-4D97-AF65-F5344CB8AC3E}">
        <p14:creationId xmlns:p14="http://schemas.microsoft.com/office/powerpoint/2010/main" val="4050557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itchFamily="49" charset="-122"/>
                <a:ea typeface="隶书" pitchFamily="49" charset="-122"/>
                <a:cs typeface="+mn-cs"/>
              </a:rPr>
              <a:t>使用进展</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CFA1AA3-643E-4C73-9D16-6CAC9C2517DE}"/>
              </a:ext>
            </a:extLst>
          </p:cNvPr>
          <p:cNvSpPr txBox="1"/>
          <p:nvPr/>
        </p:nvSpPr>
        <p:spPr>
          <a:xfrm>
            <a:off x="1292134" y="1807196"/>
            <a:ext cx="6766560" cy="1477328"/>
          </a:xfrm>
          <a:prstGeom prst="rect">
            <a:avLst/>
          </a:prstGeom>
          <a:noFill/>
        </p:spPr>
        <p:txBody>
          <a:bodyPr wrap="square" rtlCol="0">
            <a:spAutoFit/>
          </a:bodyPr>
          <a:lstStyle/>
          <a:p>
            <a:pPr marL="342900" indent="-342900">
              <a:buAutoNum type="arabicPeriod"/>
            </a:pPr>
            <a:r>
              <a:rPr lang="zh-CN" altLang="en-US" dirty="0"/>
              <a:t>数据准备 </a:t>
            </a:r>
            <a:r>
              <a:rPr lang="en-US" altLang="zh-CN" dirty="0"/>
              <a:t>Smile</a:t>
            </a:r>
            <a:r>
              <a:rPr lang="zh-CN" altLang="en-US" dirty="0"/>
              <a:t>→</a:t>
            </a:r>
            <a:r>
              <a:rPr lang="en-US" altLang="zh-CN" dirty="0" err="1"/>
              <a:t>rdkit</a:t>
            </a:r>
            <a:r>
              <a:rPr lang="en-US" altLang="zh-CN" dirty="0"/>
              <a:t> embed</a:t>
            </a:r>
            <a:r>
              <a:rPr lang="zh-CN" altLang="en-US" dirty="0"/>
              <a:t>→</a:t>
            </a:r>
            <a:r>
              <a:rPr lang="en-US" altLang="zh-CN" dirty="0"/>
              <a:t>conf</a:t>
            </a:r>
            <a:r>
              <a:rPr lang="zh-CN" altLang="en-US" dirty="0"/>
              <a:t>→</a:t>
            </a:r>
            <a:r>
              <a:rPr lang="en-US" altLang="zh-CN" dirty="0" err="1"/>
              <a:t>ase</a:t>
            </a:r>
            <a:r>
              <a:rPr lang="en-US" altLang="zh-CN" dirty="0"/>
              <a:t> </a:t>
            </a:r>
            <a:r>
              <a:rPr lang="en-US" altLang="zh-CN" dirty="0" err="1"/>
              <a:t>db</a:t>
            </a:r>
            <a:r>
              <a:rPr lang="en-US" altLang="zh-CN" dirty="0"/>
              <a:t>   </a:t>
            </a:r>
            <a:r>
              <a:rPr lang="zh-CN" altLang="en-US" dirty="0"/>
              <a:t>√</a:t>
            </a:r>
            <a:endParaRPr lang="en-US" altLang="zh-CN" dirty="0"/>
          </a:p>
          <a:p>
            <a:pPr marL="342900" indent="-342900">
              <a:buAutoNum type="arabicPeriod"/>
            </a:pPr>
            <a:endParaRPr lang="en-US" altLang="zh-CN" dirty="0"/>
          </a:p>
          <a:p>
            <a:pPr marL="342900" indent="-342900">
              <a:buAutoNum type="arabicPeriod"/>
            </a:pPr>
            <a:r>
              <a:rPr lang="zh-CN" altLang="en-US" dirty="0"/>
              <a:t>模型训练的相关环境 </a:t>
            </a:r>
            <a:r>
              <a:rPr lang="en-US" altLang="zh-CN" dirty="0" err="1"/>
              <a:t>SchnetPack</a:t>
            </a:r>
            <a:r>
              <a:rPr lang="en-US" altLang="zh-CN" dirty="0"/>
              <a:t> </a:t>
            </a:r>
            <a:r>
              <a:rPr lang="zh-CN" altLang="en-US" dirty="0"/>
              <a:t>和 </a:t>
            </a:r>
            <a:r>
              <a:rPr lang="en-US" altLang="zh-CN" dirty="0"/>
              <a:t>DIG </a:t>
            </a:r>
            <a:r>
              <a:rPr lang="zh-CN" altLang="en-US" dirty="0"/>
              <a:t>安装     √</a:t>
            </a:r>
            <a:endParaRPr lang="en-US" altLang="zh-CN" dirty="0"/>
          </a:p>
          <a:p>
            <a:pPr marL="342900" indent="-342900">
              <a:buAutoNum type="arabicPeriod"/>
            </a:pPr>
            <a:endParaRPr lang="en-US" altLang="zh-CN" dirty="0"/>
          </a:p>
          <a:p>
            <a:pPr marL="342900" indent="-342900">
              <a:buAutoNum type="arabicPeriod"/>
            </a:pPr>
            <a:r>
              <a:rPr lang="zh-CN" altLang="en-US" dirty="0"/>
              <a:t>模型训练  </a:t>
            </a:r>
            <a:r>
              <a:rPr lang="en-US" altLang="zh-CN" dirty="0"/>
              <a:t>×</a:t>
            </a:r>
            <a:endParaRPr lang="zh-CN" altLang="en-US" dirty="0"/>
          </a:p>
        </p:txBody>
      </p:sp>
      <p:sp>
        <p:nvSpPr>
          <p:cNvPr id="4" name="文本框 3">
            <a:extLst>
              <a:ext uri="{FF2B5EF4-FFF2-40B4-BE49-F238E27FC236}">
                <a16:creationId xmlns:a16="http://schemas.microsoft.com/office/drawing/2014/main" id="{7E893487-FEDB-4875-9745-D4A5E4CC79C4}"/>
              </a:ext>
            </a:extLst>
          </p:cNvPr>
          <p:cNvSpPr txBox="1"/>
          <p:nvPr/>
        </p:nvSpPr>
        <p:spPr>
          <a:xfrm>
            <a:off x="654651" y="3775948"/>
            <a:ext cx="1657350" cy="369332"/>
          </a:xfrm>
          <a:prstGeom prst="rect">
            <a:avLst/>
          </a:prstGeom>
          <a:noFill/>
        </p:spPr>
        <p:txBody>
          <a:bodyPr wrap="square" rtlCol="0">
            <a:spAutoFit/>
          </a:bodyPr>
          <a:lstStyle/>
          <a:p>
            <a:r>
              <a:rPr lang="en-US" altLang="zh-CN" dirty="0" err="1"/>
              <a:t>SchnetPack</a:t>
            </a:r>
            <a:r>
              <a:rPr lang="en-US" altLang="zh-CN" dirty="0"/>
              <a:t>:</a:t>
            </a:r>
            <a:endParaRPr lang="zh-CN" altLang="en-US" dirty="0"/>
          </a:p>
        </p:txBody>
      </p:sp>
      <p:sp>
        <p:nvSpPr>
          <p:cNvPr id="5" name="文本框 4">
            <a:extLst>
              <a:ext uri="{FF2B5EF4-FFF2-40B4-BE49-F238E27FC236}">
                <a16:creationId xmlns:a16="http://schemas.microsoft.com/office/drawing/2014/main" id="{60B20501-A783-4D74-970C-0564817411A5}"/>
              </a:ext>
            </a:extLst>
          </p:cNvPr>
          <p:cNvSpPr txBox="1"/>
          <p:nvPr/>
        </p:nvSpPr>
        <p:spPr>
          <a:xfrm>
            <a:off x="1158239" y="4145280"/>
            <a:ext cx="2519458"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Schnet</a:t>
            </a:r>
            <a:endParaRPr lang="en-US" altLang="zh-CN" dirty="0"/>
          </a:p>
          <a:p>
            <a:pPr marL="285750" indent="-285750">
              <a:buFont typeface="Arial" panose="020B0604020202020204" pitchFamily="34" charset="0"/>
              <a:buChar char="•"/>
            </a:pPr>
            <a:r>
              <a:rPr lang="en-US" altLang="zh-CN" dirty="0" err="1"/>
              <a:t>FieldSchNet</a:t>
            </a:r>
            <a:endParaRPr lang="en-US" altLang="zh-CN" dirty="0"/>
          </a:p>
          <a:p>
            <a:pPr marL="285750" indent="-285750">
              <a:buFont typeface="Arial" panose="020B0604020202020204" pitchFamily="34" charset="0"/>
              <a:buChar char="•"/>
            </a:pPr>
            <a:r>
              <a:rPr lang="en-US" altLang="zh-CN" dirty="0" err="1"/>
              <a:t>PaiNN</a:t>
            </a:r>
            <a:endParaRPr lang="en-US" altLang="zh-CN" dirty="0"/>
          </a:p>
          <a:p>
            <a:pPr marL="285750" indent="-285750">
              <a:buFont typeface="Arial" panose="020B0604020202020204" pitchFamily="34" charset="0"/>
              <a:buChar char="•"/>
            </a:pPr>
            <a:r>
              <a:rPr lang="en-US" altLang="zh-CN" dirty="0"/>
              <a:t>SO3net</a:t>
            </a:r>
          </a:p>
          <a:p>
            <a:pPr marL="285750" indent="-285750">
              <a:buFont typeface="Arial" panose="020B0604020202020204" pitchFamily="34" charset="0"/>
              <a:buChar char="•"/>
            </a:pPr>
            <a:r>
              <a:rPr lang="en-US" altLang="zh-CN" dirty="0"/>
              <a:t>G-</a:t>
            </a:r>
            <a:r>
              <a:rPr lang="en-US" altLang="zh-CN" dirty="0" err="1"/>
              <a:t>SchNet</a:t>
            </a:r>
            <a:endParaRPr lang="zh-CN" altLang="en-US" dirty="0"/>
          </a:p>
        </p:txBody>
      </p:sp>
      <p:sp>
        <p:nvSpPr>
          <p:cNvPr id="10" name="文本框 9">
            <a:extLst>
              <a:ext uri="{FF2B5EF4-FFF2-40B4-BE49-F238E27FC236}">
                <a16:creationId xmlns:a16="http://schemas.microsoft.com/office/drawing/2014/main" id="{328046E2-1E94-4185-83A5-A60BC63F0708}"/>
              </a:ext>
            </a:extLst>
          </p:cNvPr>
          <p:cNvSpPr txBox="1"/>
          <p:nvPr/>
        </p:nvSpPr>
        <p:spPr>
          <a:xfrm>
            <a:off x="5312524" y="3775948"/>
            <a:ext cx="1657350" cy="369332"/>
          </a:xfrm>
          <a:prstGeom prst="rect">
            <a:avLst/>
          </a:prstGeom>
          <a:noFill/>
        </p:spPr>
        <p:txBody>
          <a:bodyPr wrap="square" rtlCol="0">
            <a:spAutoFit/>
          </a:bodyPr>
          <a:lstStyle/>
          <a:p>
            <a:r>
              <a:rPr lang="en-US" altLang="zh-CN" dirty="0"/>
              <a:t>DIG:</a:t>
            </a:r>
            <a:endParaRPr lang="zh-CN" altLang="en-US" dirty="0"/>
          </a:p>
        </p:txBody>
      </p:sp>
      <p:sp>
        <p:nvSpPr>
          <p:cNvPr id="11" name="文本框 10">
            <a:extLst>
              <a:ext uri="{FF2B5EF4-FFF2-40B4-BE49-F238E27FC236}">
                <a16:creationId xmlns:a16="http://schemas.microsoft.com/office/drawing/2014/main" id="{B8859E6E-6476-4028-A5F4-C30E2220E12E}"/>
              </a:ext>
            </a:extLst>
          </p:cNvPr>
          <p:cNvSpPr txBox="1"/>
          <p:nvPr/>
        </p:nvSpPr>
        <p:spPr>
          <a:xfrm>
            <a:off x="5572272" y="4145280"/>
            <a:ext cx="2519458"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Schnet</a:t>
            </a:r>
            <a:endParaRPr lang="en-US" altLang="zh-CN" dirty="0"/>
          </a:p>
          <a:p>
            <a:pPr marL="285750" indent="-285750">
              <a:buFont typeface="Arial" panose="020B0604020202020204" pitchFamily="34" charset="0"/>
              <a:buChar char="•"/>
            </a:pPr>
            <a:r>
              <a:rPr lang="en-US" altLang="zh-CN" dirty="0" err="1"/>
              <a:t>SphereNet</a:t>
            </a:r>
            <a:endParaRPr lang="en-US" altLang="zh-CN" dirty="0"/>
          </a:p>
          <a:p>
            <a:pPr marL="285750" indent="-285750">
              <a:buFont typeface="Arial" panose="020B0604020202020204" pitchFamily="34" charset="0"/>
              <a:buChar char="•"/>
            </a:pPr>
            <a:r>
              <a:rPr lang="en-US" altLang="zh-CN" dirty="0" err="1"/>
              <a:t>ProNet</a:t>
            </a:r>
            <a:endParaRPr lang="en-US" altLang="zh-CN" dirty="0"/>
          </a:p>
          <a:p>
            <a:pPr marL="285750" indent="-285750">
              <a:buFont typeface="Arial" panose="020B0604020202020204" pitchFamily="34" charset="0"/>
              <a:buChar char="•"/>
            </a:pPr>
            <a:r>
              <a:rPr lang="en-US" altLang="zh-CN" dirty="0" err="1"/>
              <a:t>DimeNet</a:t>
            </a:r>
            <a:r>
              <a:rPr lang="en-US" altLang="zh-CN" dirty="0"/>
              <a:t>++</a:t>
            </a:r>
          </a:p>
          <a:p>
            <a:pPr marL="285750" indent="-285750">
              <a:buFont typeface="Arial" panose="020B0604020202020204" pitchFamily="34" charset="0"/>
              <a:buChar char="•"/>
            </a:pPr>
            <a:r>
              <a:rPr lang="en-US" altLang="zh-CN" dirty="0" err="1"/>
              <a:t>ComeNet</a:t>
            </a:r>
            <a:endParaRPr lang="en-US" altLang="zh-CN" dirty="0"/>
          </a:p>
          <a:p>
            <a:pPr marL="285750" indent="-285750">
              <a:buFont typeface="Arial" panose="020B0604020202020204" pitchFamily="34" charset="0"/>
              <a:buChar char="•"/>
            </a:pPr>
            <a:r>
              <a:rPr lang="en-US" altLang="zh-CN" dirty="0"/>
              <a:t>G-</a:t>
            </a:r>
            <a:r>
              <a:rPr lang="en-US" altLang="zh-CN" dirty="0" err="1"/>
              <a:t>SphereNet</a:t>
            </a:r>
            <a:endParaRPr lang="zh-CN" altLang="en-US" dirty="0"/>
          </a:p>
        </p:txBody>
      </p:sp>
    </p:spTree>
    <p:extLst>
      <p:ext uri="{BB962C8B-B14F-4D97-AF65-F5344CB8AC3E}">
        <p14:creationId xmlns:p14="http://schemas.microsoft.com/office/powerpoint/2010/main" val="495789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13954" y="1874006"/>
            <a:ext cx="7916091" cy="1323439"/>
          </a:xfrm>
          <a:prstGeom prst="rect">
            <a:avLst/>
          </a:prstGeom>
          <a:noFill/>
        </p:spPr>
        <p:txBody>
          <a:bodyPr wrap="square" rtlCol="0">
            <a:spAutoFit/>
          </a:bodyPr>
          <a:lstStyle/>
          <a:p>
            <a:pPr algn="ctr"/>
            <a:r>
              <a:rPr lang="zh-CN" altLang="en-US" sz="8000" b="1" dirty="0">
                <a:solidFill>
                  <a:schemeClr val="bg1"/>
                </a:solidFill>
                <a:latin typeface="隶书" panose="02010509060101010101" pitchFamily="49" charset="-122"/>
                <a:ea typeface="隶书" panose="02010509060101010101" pitchFamily="49" charset="-122"/>
              </a:rPr>
              <a:t>谢谢</a:t>
            </a:r>
          </a:p>
        </p:txBody>
      </p:sp>
    </p:spTree>
    <p:extLst>
      <p:ext uri="{BB962C8B-B14F-4D97-AF65-F5344CB8AC3E}">
        <p14:creationId xmlns:p14="http://schemas.microsoft.com/office/powerpoint/2010/main" val="4159082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45818"/>
              <a:gd name="connsiteX1" fmla="*/ 9144000 w 9144000"/>
              <a:gd name="connsiteY1" fmla="*/ 0 h 5045818"/>
              <a:gd name="connsiteX2" fmla="*/ 9144000 w 9144000"/>
              <a:gd name="connsiteY2" fmla="*/ 4026877 h 5045818"/>
              <a:gd name="connsiteX3" fmla="*/ 4585145 w 9144000"/>
              <a:gd name="connsiteY3" fmla="*/ 5045818 h 5045818"/>
              <a:gd name="connsiteX4" fmla="*/ 0 w 9144000"/>
              <a:gd name="connsiteY4" fmla="*/ 4026877 h 5045818"/>
              <a:gd name="connsiteX5" fmla="*/ 0 w 9144000"/>
              <a:gd name="connsiteY5" fmla="*/ 0 h 50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26954"/>
              <a:gd name="connsiteX1" fmla="*/ 9144000 w 9144000"/>
              <a:gd name="connsiteY1" fmla="*/ 0 h 5026954"/>
              <a:gd name="connsiteX2" fmla="*/ 9144000 w 9144000"/>
              <a:gd name="connsiteY2" fmla="*/ 4026877 h 5026954"/>
              <a:gd name="connsiteX3" fmla="*/ 4603617 w 9144000"/>
              <a:gd name="connsiteY3" fmla="*/ 5026954 h 5026954"/>
              <a:gd name="connsiteX4" fmla="*/ 0 w 9144000"/>
              <a:gd name="connsiteY4" fmla="*/ 4026877 h 5026954"/>
              <a:gd name="connsiteX5" fmla="*/ 0 w 9144000"/>
              <a:gd name="connsiteY5" fmla="*/ 0 h 502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TextBox 1"/>
          <p:cNvSpPr txBox="1">
            <a:spLocks noChangeArrowheads="1"/>
          </p:cNvSpPr>
          <p:nvPr/>
        </p:nvSpPr>
        <p:spPr bwMode="auto">
          <a:xfrm>
            <a:off x="271851" y="2109618"/>
            <a:ext cx="8723871" cy="906915"/>
          </a:xfrm>
          <a:prstGeom prst="rect">
            <a:avLst/>
          </a:prstGeom>
          <a:noFill/>
          <a:ln w="9525">
            <a:noFill/>
            <a:miter lim="800000"/>
            <a:headEnd/>
            <a:tailEnd/>
          </a:ln>
        </p:spPr>
        <p:txBody>
          <a:bodyPr wrap="square">
            <a:spAutoFit/>
          </a:bodyPr>
          <a:lstStyle/>
          <a:p>
            <a:pPr algn="ctr">
              <a:lnSpc>
                <a:spcPct val="150000"/>
              </a:lnSpc>
            </a:pPr>
            <a:r>
              <a:rPr lang="zh-CN" altLang="en-US" sz="4000" b="1" dirty="0">
                <a:solidFill>
                  <a:schemeClr val="bg1"/>
                </a:solidFill>
                <a:latin typeface="微软雅黑" panose="020B0503020204020204" pitchFamily="34" charset="-122"/>
                <a:ea typeface="微软雅黑" panose="020B0503020204020204" pitchFamily="34" charset="-122"/>
              </a:rPr>
              <a:t>一：</a:t>
            </a:r>
            <a:r>
              <a:rPr lang="en-US" altLang="zh-CN" sz="4000" b="1" dirty="0">
                <a:solidFill>
                  <a:schemeClr val="bg1"/>
                </a:solidFill>
                <a:latin typeface="微软雅黑" panose="020B0503020204020204" pitchFamily="34" charset="-122"/>
                <a:ea typeface="微软雅黑" panose="020B0503020204020204" pitchFamily="34" charset="-122"/>
              </a:rPr>
              <a:t>ai4mol </a:t>
            </a:r>
            <a:r>
              <a:rPr lang="zh-CN" altLang="en-US" sz="4000" b="1" dirty="0">
                <a:solidFill>
                  <a:schemeClr val="bg1"/>
                </a:solidFill>
                <a:latin typeface="微软雅黑" panose="020B0503020204020204" pitchFamily="34" charset="-122"/>
                <a:ea typeface="微软雅黑" panose="020B0503020204020204" pitchFamily="34" charset="-122"/>
              </a:rPr>
              <a:t>调研情况</a:t>
            </a:r>
          </a:p>
        </p:txBody>
      </p:sp>
      <p:pic>
        <p:nvPicPr>
          <p:cNvPr id="5" name="图片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extLst>
      <p:ext uri="{BB962C8B-B14F-4D97-AF65-F5344CB8AC3E}">
        <p14:creationId xmlns:p14="http://schemas.microsoft.com/office/powerpoint/2010/main" val="413661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39"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itchFamily="49" charset="-122"/>
                <a:ea typeface="隶书" pitchFamily="49" charset="-122"/>
                <a:cs typeface="+mn-cs"/>
              </a:rPr>
              <a:t>模型</a:t>
            </a:r>
          </a:p>
        </p:txBody>
      </p:sp>
      <p:cxnSp>
        <p:nvCxnSpPr>
          <p:cNvPr id="40" name="直接连接符 39"/>
          <p:cNvCxnSpPr>
            <a:endCxn id="39"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9"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CA5AF1E3-5F23-4DF4-A92B-C078AB57D114}"/>
              </a:ext>
            </a:extLst>
          </p:cNvPr>
          <p:cNvSpPr txBox="1"/>
          <p:nvPr/>
        </p:nvSpPr>
        <p:spPr>
          <a:xfrm>
            <a:off x="542260" y="1043543"/>
            <a:ext cx="1695133"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两大流派</a:t>
            </a:r>
          </a:p>
        </p:txBody>
      </p:sp>
      <p:cxnSp>
        <p:nvCxnSpPr>
          <p:cNvPr id="43" name="直接箭头连接符 42">
            <a:extLst>
              <a:ext uri="{FF2B5EF4-FFF2-40B4-BE49-F238E27FC236}">
                <a16:creationId xmlns:a16="http://schemas.microsoft.com/office/drawing/2014/main" id="{DA8D06FA-A9AB-4158-A3C4-CCACAFCD7CC6}"/>
              </a:ext>
            </a:extLst>
          </p:cNvPr>
          <p:cNvCxnSpPr/>
          <p:nvPr/>
        </p:nvCxnSpPr>
        <p:spPr>
          <a:xfrm>
            <a:off x="5414382" y="2796448"/>
            <a:ext cx="3291840" cy="0"/>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736C665-50EC-4DBE-AC50-0467591E5995}"/>
              </a:ext>
            </a:extLst>
          </p:cNvPr>
          <p:cNvCxnSpPr/>
          <p:nvPr/>
        </p:nvCxnSpPr>
        <p:spPr>
          <a:xfrm>
            <a:off x="431074" y="2796448"/>
            <a:ext cx="3291840" cy="0"/>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5" name="饼形 56">
            <a:extLst>
              <a:ext uri="{FF2B5EF4-FFF2-40B4-BE49-F238E27FC236}">
                <a16:creationId xmlns:a16="http://schemas.microsoft.com/office/drawing/2014/main" id="{C256B00B-E167-41E5-8E82-12CC539F7B80}"/>
              </a:ext>
            </a:extLst>
          </p:cNvPr>
          <p:cNvSpPr/>
          <p:nvPr/>
        </p:nvSpPr>
        <p:spPr bwMode="auto">
          <a:xfrm rot="19377875">
            <a:off x="1270037" y="1802231"/>
            <a:ext cx="1944000" cy="1944000"/>
          </a:xfrm>
          <a:prstGeom prst="pie">
            <a:avLst>
              <a:gd name="adj1" fmla="val 20421436"/>
              <a:gd name="adj2" fmla="val 16310761"/>
            </a:avLst>
          </a:prstGeom>
          <a:solidFill>
            <a:srgbClr val="5482A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sp>
        <p:nvSpPr>
          <p:cNvPr id="46" name="饼形 54">
            <a:extLst>
              <a:ext uri="{FF2B5EF4-FFF2-40B4-BE49-F238E27FC236}">
                <a16:creationId xmlns:a16="http://schemas.microsoft.com/office/drawing/2014/main" id="{379E292D-7294-430C-97C4-E65F23A6A4E2}"/>
              </a:ext>
            </a:extLst>
          </p:cNvPr>
          <p:cNvSpPr/>
          <p:nvPr/>
        </p:nvSpPr>
        <p:spPr bwMode="auto">
          <a:xfrm rot="12566265">
            <a:off x="5993216" y="1788349"/>
            <a:ext cx="1944000" cy="1944000"/>
          </a:xfrm>
          <a:prstGeom prst="pie">
            <a:avLst>
              <a:gd name="adj1" fmla="val 12291720"/>
              <a:gd name="adj2" fmla="val 16338521"/>
            </a:avLst>
          </a:prstGeom>
          <a:gradFill>
            <a:gsLst>
              <a:gs pos="100000">
                <a:srgbClr val="A4B8BD"/>
              </a:gs>
              <a:gs pos="0">
                <a:srgbClr val="6E7E81"/>
              </a:gs>
            </a:gsLst>
            <a:lin ang="162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grpSp>
        <p:nvGrpSpPr>
          <p:cNvPr id="47" name="组合 46">
            <a:extLst>
              <a:ext uri="{FF2B5EF4-FFF2-40B4-BE49-F238E27FC236}">
                <a16:creationId xmlns:a16="http://schemas.microsoft.com/office/drawing/2014/main" id="{313261C7-031F-4EA9-B603-403DDEDDF09F}"/>
              </a:ext>
            </a:extLst>
          </p:cNvPr>
          <p:cNvGrpSpPr/>
          <p:nvPr/>
        </p:nvGrpSpPr>
        <p:grpSpPr>
          <a:xfrm>
            <a:off x="6417173" y="2196162"/>
            <a:ext cx="1097878" cy="1098000"/>
            <a:chOff x="705150" y="575212"/>
            <a:chExt cx="1097878" cy="1098000"/>
          </a:xfrm>
        </p:grpSpPr>
        <p:sp>
          <p:nvSpPr>
            <p:cNvPr id="48" name="椭圆 47">
              <a:extLst>
                <a:ext uri="{FF2B5EF4-FFF2-40B4-BE49-F238E27FC236}">
                  <a16:creationId xmlns:a16="http://schemas.microsoft.com/office/drawing/2014/main" id="{D168522F-C20D-424D-B241-EF56CA5722AA}"/>
                </a:ext>
              </a:extLst>
            </p:cNvPr>
            <p:cNvSpPr>
              <a:spLocks noChangeAspect="1"/>
            </p:cNvSpPr>
            <p:nvPr/>
          </p:nvSpPr>
          <p:spPr bwMode="auto">
            <a:xfrm>
              <a:off x="714089" y="584662"/>
              <a:ext cx="1080000" cy="1080000"/>
            </a:xfrm>
            <a:prstGeom prst="ellipse">
              <a:avLst/>
            </a:prstGeom>
            <a:gradFill flip="none" rotWithShape="1">
              <a:gsLst>
                <a:gs pos="100000">
                  <a:srgbClr val="FEF4EA"/>
                </a:gs>
                <a:gs pos="66000">
                  <a:srgbClr val="EFE4DA"/>
                </a:gs>
                <a:gs pos="30000">
                  <a:srgbClr val="D9D2CD"/>
                </a:gs>
                <a:gs pos="0">
                  <a:srgbClr val="C5BBB3"/>
                </a:gs>
              </a:gsLst>
              <a:path path="circle">
                <a:fillToRect l="100000" b="100000"/>
              </a:path>
              <a:tileRect t="-100000" r="-100000"/>
            </a:gradFill>
            <a:ln w="12700" cap="flat" cmpd="sng" algn="ctr">
              <a:noFill/>
              <a:prstDash val="solid"/>
              <a:round/>
              <a:headEnd type="none" w="med" len="med"/>
              <a:tailEnd type="none" w="med" len="med"/>
            </a:ln>
            <a:effectLst>
              <a:outerShdw blurRad="88900" dist="127000" dir="8100000" algn="tr" rotWithShape="0">
                <a:prstClr val="black">
                  <a:alpha val="33000"/>
                </a:prstClr>
              </a:outerShdw>
            </a:effectLst>
            <a:scene3d>
              <a:camera prst="orthographicFront"/>
              <a:lightRig rig="threePt" dir="t"/>
            </a:scene3d>
            <a:sp3d>
              <a:contourClr>
                <a:srgbClr val="B2B2B2"/>
              </a:contourClr>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sp>
          <p:nvSpPr>
            <p:cNvPr id="50" name="同心圆 60">
              <a:extLst>
                <a:ext uri="{FF2B5EF4-FFF2-40B4-BE49-F238E27FC236}">
                  <a16:creationId xmlns:a16="http://schemas.microsoft.com/office/drawing/2014/main" id="{834C7273-9735-490D-B720-0337BF954717}"/>
                </a:ext>
              </a:extLst>
            </p:cNvPr>
            <p:cNvSpPr>
              <a:spLocks noChangeAspect="1"/>
            </p:cNvSpPr>
            <p:nvPr/>
          </p:nvSpPr>
          <p:spPr bwMode="auto">
            <a:xfrm rot="9894286">
              <a:off x="705150" y="575212"/>
              <a:ext cx="1097878" cy="1098000"/>
            </a:xfrm>
            <a:prstGeom prst="donut">
              <a:avLst>
                <a:gd name="adj" fmla="val 2316"/>
              </a:avLst>
            </a:prstGeom>
            <a:gradFill>
              <a:gsLst>
                <a:gs pos="100000">
                  <a:schemeClr val="bg1">
                    <a:lumMod val="0"/>
                    <a:lumOff val="100000"/>
                  </a:schemeClr>
                </a:gs>
                <a:gs pos="0">
                  <a:srgbClr val="B2B2B2">
                    <a:lumMod val="84000"/>
                    <a:alpha val="0"/>
                  </a:srgbClr>
                </a:gs>
              </a:gsLst>
              <a:path path="circle">
                <a:fillToRect l="100000" b="100000"/>
              </a:path>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grpSp>
      <p:grpSp>
        <p:nvGrpSpPr>
          <p:cNvPr id="51" name="组合 50">
            <a:extLst>
              <a:ext uri="{FF2B5EF4-FFF2-40B4-BE49-F238E27FC236}">
                <a16:creationId xmlns:a16="http://schemas.microsoft.com/office/drawing/2014/main" id="{C245660E-2C1B-4EDA-BE02-7CB46E6494EC}"/>
              </a:ext>
            </a:extLst>
          </p:cNvPr>
          <p:cNvGrpSpPr/>
          <p:nvPr/>
        </p:nvGrpSpPr>
        <p:grpSpPr>
          <a:xfrm>
            <a:off x="1692323" y="2225231"/>
            <a:ext cx="1097878" cy="1098000"/>
            <a:chOff x="705150" y="575212"/>
            <a:chExt cx="1097878" cy="1098000"/>
          </a:xfrm>
        </p:grpSpPr>
        <p:sp>
          <p:nvSpPr>
            <p:cNvPr id="52" name="椭圆 51">
              <a:extLst>
                <a:ext uri="{FF2B5EF4-FFF2-40B4-BE49-F238E27FC236}">
                  <a16:creationId xmlns:a16="http://schemas.microsoft.com/office/drawing/2014/main" id="{86FDC7A8-9B1A-4FD8-B408-1CC8782DBFEE}"/>
                </a:ext>
              </a:extLst>
            </p:cNvPr>
            <p:cNvSpPr>
              <a:spLocks noChangeAspect="1"/>
            </p:cNvSpPr>
            <p:nvPr/>
          </p:nvSpPr>
          <p:spPr bwMode="auto">
            <a:xfrm>
              <a:off x="714089" y="584662"/>
              <a:ext cx="1080000" cy="1080000"/>
            </a:xfrm>
            <a:prstGeom prst="ellipse">
              <a:avLst/>
            </a:prstGeom>
            <a:gradFill flip="none" rotWithShape="1">
              <a:gsLst>
                <a:gs pos="100000">
                  <a:srgbClr val="FEF4EA"/>
                </a:gs>
                <a:gs pos="66000">
                  <a:srgbClr val="EFE4DA"/>
                </a:gs>
                <a:gs pos="30000">
                  <a:srgbClr val="D9D2CD"/>
                </a:gs>
                <a:gs pos="0">
                  <a:srgbClr val="C5BBB3"/>
                </a:gs>
              </a:gsLst>
              <a:path path="circle">
                <a:fillToRect l="100000" b="100000"/>
              </a:path>
              <a:tileRect t="-100000" r="-100000"/>
            </a:gradFill>
            <a:ln w="12700" cap="flat" cmpd="sng" algn="ctr">
              <a:noFill/>
              <a:prstDash val="solid"/>
              <a:round/>
              <a:headEnd type="none" w="med" len="med"/>
              <a:tailEnd type="none" w="med" len="med"/>
            </a:ln>
            <a:effectLst>
              <a:outerShdw blurRad="88900" dist="127000" dir="8100000" algn="tr" rotWithShape="0">
                <a:prstClr val="black">
                  <a:alpha val="33000"/>
                </a:prstClr>
              </a:outerShdw>
            </a:effectLst>
            <a:scene3d>
              <a:camera prst="orthographicFront"/>
              <a:lightRig rig="threePt" dir="t"/>
            </a:scene3d>
            <a:sp3d>
              <a:contourClr>
                <a:srgbClr val="B2B2B2"/>
              </a:contourClr>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sp>
          <p:nvSpPr>
            <p:cNvPr id="54" name="同心圆 64">
              <a:extLst>
                <a:ext uri="{FF2B5EF4-FFF2-40B4-BE49-F238E27FC236}">
                  <a16:creationId xmlns:a16="http://schemas.microsoft.com/office/drawing/2014/main" id="{B367464E-1FA6-4D70-AAB0-39E774D9B42F}"/>
                </a:ext>
              </a:extLst>
            </p:cNvPr>
            <p:cNvSpPr>
              <a:spLocks noChangeAspect="1"/>
            </p:cNvSpPr>
            <p:nvPr/>
          </p:nvSpPr>
          <p:spPr bwMode="auto">
            <a:xfrm rot="9894286">
              <a:off x="705150" y="575212"/>
              <a:ext cx="1097878" cy="1098000"/>
            </a:xfrm>
            <a:prstGeom prst="donut">
              <a:avLst>
                <a:gd name="adj" fmla="val 2316"/>
              </a:avLst>
            </a:prstGeom>
            <a:gradFill>
              <a:gsLst>
                <a:gs pos="100000">
                  <a:schemeClr val="bg1">
                    <a:lumMod val="0"/>
                    <a:lumOff val="100000"/>
                  </a:schemeClr>
                </a:gs>
                <a:gs pos="0">
                  <a:srgbClr val="B2B2B2">
                    <a:lumMod val="84000"/>
                    <a:alpha val="0"/>
                  </a:srgbClr>
                </a:gs>
              </a:gsLst>
              <a:path path="circle">
                <a:fillToRect l="100000" b="100000"/>
              </a:path>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grpSp>
      <p:sp>
        <p:nvSpPr>
          <p:cNvPr id="55" name="空心弧 54">
            <a:extLst>
              <a:ext uri="{FF2B5EF4-FFF2-40B4-BE49-F238E27FC236}">
                <a16:creationId xmlns:a16="http://schemas.microsoft.com/office/drawing/2014/main" id="{AC742651-826C-4649-A600-A63FF346007E}"/>
              </a:ext>
            </a:extLst>
          </p:cNvPr>
          <p:cNvSpPr/>
          <p:nvPr/>
        </p:nvSpPr>
        <p:spPr bwMode="auto">
          <a:xfrm rot="1838231">
            <a:off x="1266286" y="1803792"/>
            <a:ext cx="1942214" cy="1944000"/>
          </a:xfrm>
          <a:prstGeom prst="blockArc">
            <a:avLst>
              <a:gd name="adj1" fmla="val 12351231"/>
              <a:gd name="adj2" fmla="val 16330490"/>
              <a:gd name="adj3" fmla="val 12144"/>
            </a:avLst>
          </a:prstGeom>
          <a:gradFill>
            <a:gsLst>
              <a:gs pos="100000">
                <a:srgbClr val="A4B8BD"/>
              </a:gs>
              <a:gs pos="0">
                <a:srgbClr val="6E7E81"/>
              </a:gs>
            </a:gsLst>
            <a:lin ang="162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sp>
        <p:nvSpPr>
          <p:cNvPr id="57" name="空心弧 56">
            <a:extLst>
              <a:ext uri="{FF2B5EF4-FFF2-40B4-BE49-F238E27FC236}">
                <a16:creationId xmlns:a16="http://schemas.microsoft.com/office/drawing/2014/main" id="{56CA3DDC-5C14-4682-864D-FBAF1FFCE7B5}"/>
              </a:ext>
            </a:extLst>
          </p:cNvPr>
          <p:cNvSpPr/>
          <p:nvPr/>
        </p:nvSpPr>
        <p:spPr bwMode="auto">
          <a:xfrm rot="17941072">
            <a:off x="5980913" y="1799686"/>
            <a:ext cx="1944000" cy="1942214"/>
          </a:xfrm>
          <a:prstGeom prst="blockArc">
            <a:avLst>
              <a:gd name="adj1" fmla="val 11000047"/>
              <a:gd name="adj2" fmla="val 6794476"/>
              <a:gd name="adj3" fmla="val 12181"/>
            </a:avLst>
          </a:prstGeom>
          <a:solidFill>
            <a:srgbClr val="C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grpSp>
        <p:nvGrpSpPr>
          <p:cNvPr id="59" name="组合 58">
            <a:extLst>
              <a:ext uri="{FF2B5EF4-FFF2-40B4-BE49-F238E27FC236}">
                <a16:creationId xmlns:a16="http://schemas.microsoft.com/office/drawing/2014/main" id="{B2E1A6E8-72C1-4D04-8E82-EA7E77174CBA}"/>
              </a:ext>
            </a:extLst>
          </p:cNvPr>
          <p:cNvGrpSpPr/>
          <p:nvPr/>
        </p:nvGrpSpPr>
        <p:grpSpPr>
          <a:xfrm>
            <a:off x="3740174" y="2072147"/>
            <a:ext cx="1663652" cy="1654033"/>
            <a:chOff x="3875314" y="4496828"/>
            <a:chExt cx="1663652" cy="1996055"/>
          </a:xfrm>
        </p:grpSpPr>
        <p:cxnSp>
          <p:nvCxnSpPr>
            <p:cNvPr id="60" name="直接连接符 59">
              <a:extLst>
                <a:ext uri="{FF2B5EF4-FFF2-40B4-BE49-F238E27FC236}">
                  <a16:creationId xmlns:a16="http://schemas.microsoft.com/office/drawing/2014/main" id="{17EAE33C-0856-4AA1-9DB4-1AD90A63E177}"/>
                </a:ext>
              </a:extLst>
            </p:cNvPr>
            <p:cNvCxnSpPr/>
            <p:nvPr/>
          </p:nvCxnSpPr>
          <p:spPr>
            <a:xfrm flipV="1">
              <a:off x="3875314" y="4951419"/>
              <a:ext cx="106327" cy="44071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C2B0F78-8A36-43F6-A95E-613859D15347}"/>
                </a:ext>
              </a:extLst>
            </p:cNvPr>
            <p:cNvCxnSpPr/>
            <p:nvPr/>
          </p:nvCxnSpPr>
          <p:spPr>
            <a:xfrm>
              <a:off x="3981641" y="4951419"/>
              <a:ext cx="146222" cy="84847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8ABBA83-39D0-448B-8F69-3855BAD91499}"/>
                </a:ext>
              </a:extLst>
            </p:cNvPr>
            <p:cNvCxnSpPr/>
            <p:nvPr/>
          </p:nvCxnSpPr>
          <p:spPr>
            <a:xfrm flipV="1">
              <a:off x="4127863" y="5379930"/>
              <a:ext cx="88500" cy="41996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DC7379BD-B27A-42EF-8BF8-6462B7085736}"/>
                </a:ext>
              </a:extLst>
            </p:cNvPr>
            <p:cNvCxnSpPr/>
            <p:nvPr/>
          </p:nvCxnSpPr>
          <p:spPr>
            <a:xfrm flipV="1">
              <a:off x="4362585" y="4496828"/>
              <a:ext cx="209415" cy="87882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E2AA87EA-8A8F-4D9C-AA34-338D90BC013B}"/>
                </a:ext>
              </a:extLst>
            </p:cNvPr>
            <p:cNvCxnSpPr/>
            <p:nvPr/>
          </p:nvCxnSpPr>
          <p:spPr>
            <a:xfrm flipH="1" flipV="1">
              <a:off x="4570828" y="4496829"/>
              <a:ext cx="222467" cy="1996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4B0EAF4A-BBB5-4C8D-9B0E-6C3237244254}"/>
                </a:ext>
              </a:extLst>
            </p:cNvPr>
            <p:cNvCxnSpPr/>
            <p:nvPr/>
          </p:nvCxnSpPr>
          <p:spPr>
            <a:xfrm flipV="1">
              <a:off x="4793295" y="5370251"/>
              <a:ext cx="91056" cy="112263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8CD06B57-0608-461F-92C0-B6829EEB1399}"/>
                </a:ext>
              </a:extLst>
            </p:cNvPr>
            <p:cNvCxnSpPr/>
            <p:nvPr/>
          </p:nvCxnSpPr>
          <p:spPr>
            <a:xfrm flipH="1">
              <a:off x="4989014" y="5102557"/>
              <a:ext cx="70371" cy="27523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C51AEF4-FB63-4408-9407-0F709F1A9A58}"/>
                </a:ext>
              </a:extLst>
            </p:cNvPr>
            <p:cNvCxnSpPr/>
            <p:nvPr/>
          </p:nvCxnSpPr>
          <p:spPr>
            <a:xfrm flipH="1" flipV="1">
              <a:off x="5063096" y="5114401"/>
              <a:ext cx="72126" cy="42423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32467027-4C10-4A40-9A46-9A1E5D33292F}"/>
                </a:ext>
              </a:extLst>
            </p:cNvPr>
            <p:cNvCxnSpPr/>
            <p:nvPr/>
          </p:nvCxnSpPr>
          <p:spPr>
            <a:xfrm flipV="1">
              <a:off x="5135222" y="4815840"/>
              <a:ext cx="102444" cy="72279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E3943324-6258-4263-85D3-A6922F5F587F}"/>
                </a:ext>
              </a:extLst>
            </p:cNvPr>
            <p:cNvCxnSpPr/>
            <p:nvPr/>
          </p:nvCxnSpPr>
          <p:spPr>
            <a:xfrm flipH="1" flipV="1">
              <a:off x="5245001" y="4815841"/>
              <a:ext cx="197232" cy="121061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BDCF95D-2AC9-49DF-B5DD-BB250E145EA6}"/>
                </a:ext>
              </a:extLst>
            </p:cNvPr>
            <p:cNvCxnSpPr/>
            <p:nvPr/>
          </p:nvCxnSpPr>
          <p:spPr>
            <a:xfrm flipV="1">
              <a:off x="5442233" y="5370251"/>
              <a:ext cx="96733" cy="62713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EB450FFC-6219-4847-A369-A818F15E3007}"/>
                </a:ext>
              </a:extLst>
            </p:cNvPr>
            <p:cNvCxnSpPr/>
            <p:nvPr/>
          </p:nvCxnSpPr>
          <p:spPr>
            <a:xfrm>
              <a:off x="4208959" y="5377792"/>
              <a:ext cx="167606" cy="0"/>
            </a:xfrm>
            <a:prstGeom prst="straightConnector1">
              <a:avLst/>
            </a:prstGeom>
            <a:ln w="28575">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6EEBA7AB-0078-4962-8B47-5513D45396D1}"/>
                </a:ext>
              </a:extLst>
            </p:cNvPr>
            <p:cNvCxnSpPr/>
            <p:nvPr/>
          </p:nvCxnSpPr>
          <p:spPr>
            <a:xfrm>
              <a:off x="4877481" y="5374524"/>
              <a:ext cx="11789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8" name="文本框 77">
            <a:extLst>
              <a:ext uri="{FF2B5EF4-FFF2-40B4-BE49-F238E27FC236}">
                <a16:creationId xmlns:a16="http://schemas.microsoft.com/office/drawing/2014/main" id="{A9E2177D-AAAC-406B-A319-3A95E48FCF63}"/>
              </a:ext>
            </a:extLst>
          </p:cNvPr>
          <p:cNvSpPr txBox="1"/>
          <p:nvPr/>
        </p:nvSpPr>
        <p:spPr>
          <a:xfrm>
            <a:off x="1915229" y="2606379"/>
            <a:ext cx="914400" cy="369332"/>
          </a:xfrm>
          <a:prstGeom prst="rect">
            <a:avLst/>
          </a:prstGeom>
          <a:noFill/>
        </p:spPr>
        <p:txBody>
          <a:bodyPr wrap="square" rtlCol="0">
            <a:spAutoFit/>
          </a:bodyPr>
          <a:lstStyle/>
          <a:p>
            <a:r>
              <a:rPr lang="en-US" altLang="zh-CN" dirty="0"/>
              <a:t>DFT</a:t>
            </a:r>
            <a:endParaRPr lang="zh-CN" altLang="en-US" dirty="0"/>
          </a:p>
        </p:txBody>
      </p:sp>
      <p:sp>
        <p:nvSpPr>
          <p:cNvPr id="79" name="文本框 78">
            <a:extLst>
              <a:ext uri="{FF2B5EF4-FFF2-40B4-BE49-F238E27FC236}">
                <a16:creationId xmlns:a16="http://schemas.microsoft.com/office/drawing/2014/main" id="{90257811-9FEB-4FA9-976A-E1AC745C2211}"/>
              </a:ext>
            </a:extLst>
          </p:cNvPr>
          <p:cNvSpPr txBox="1"/>
          <p:nvPr/>
        </p:nvSpPr>
        <p:spPr>
          <a:xfrm>
            <a:off x="6580483" y="2589413"/>
            <a:ext cx="914400" cy="369332"/>
          </a:xfrm>
          <a:prstGeom prst="rect">
            <a:avLst/>
          </a:prstGeom>
          <a:noFill/>
        </p:spPr>
        <p:txBody>
          <a:bodyPr wrap="square" rtlCol="0">
            <a:spAutoFit/>
          </a:bodyPr>
          <a:lstStyle/>
          <a:p>
            <a:r>
              <a:rPr lang="en-US" altLang="zh-CN" dirty="0"/>
              <a:t>GNN</a:t>
            </a:r>
            <a:endParaRPr lang="zh-CN" altLang="en-US" dirty="0"/>
          </a:p>
        </p:txBody>
      </p:sp>
      <p:sp>
        <p:nvSpPr>
          <p:cNvPr id="6" name="矩形: 圆角 5">
            <a:extLst>
              <a:ext uri="{FF2B5EF4-FFF2-40B4-BE49-F238E27FC236}">
                <a16:creationId xmlns:a16="http://schemas.microsoft.com/office/drawing/2014/main" id="{D9B66CE9-D80C-4B47-AE66-6045D14CA9BE}"/>
              </a:ext>
            </a:extLst>
          </p:cNvPr>
          <p:cNvSpPr/>
          <p:nvPr/>
        </p:nvSpPr>
        <p:spPr>
          <a:xfrm>
            <a:off x="1379937" y="3823705"/>
            <a:ext cx="1714912" cy="369332"/>
          </a:xfrm>
          <a:prstGeom prst="roundRect">
            <a:avLst/>
          </a:prstGeom>
          <a:noFill/>
          <a:ln>
            <a:solidFill>
              <a:srgbClr val="5482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482A3"/>
                </a:solidFill>
              </a:rPr>
              <a:t>DFT</a:t>
            </a:r>
            <a:r>
              <a:rPr lang="zh-CN" altLang="en-US" dirty="0">
                <a:solidFill>
                  <a:srgbClr val="5482A3"/>
                </a:solidFill>
              </a:rPr>
              <a:t>的模仿者</a:t>
            </a:r>
          </a:p>
        </p:txBody>
      </p:sp>
      <p:sp>
        <p:nvSpPr>
          <p:cNvPr id="84" name="矩形: 圆角 83">
            <a:extLst>
              <a:ext uri="{FF2B5EF4-FFF2-40B4-BE49-F238E27FC236}">
                <a16:creationId xmlns:a16="http://schemas.microsoft.com/office/drawing/2014/main" id="{AED5FB99-3C58-432E-A19B-D2601FF111B0}"/>
              </a:ext>
            </a:extLst>
          </p:cNvPr>
          <p:cNvSpPr/>
          <p:nvPr/>
        </p:nvSpPr>
        <p:spPr>
          <a:xfrm>
            <a:off x="3631433" y="3822054"/>
            <a:ext cx="1714912" cy="369332"/>
          </a:xfrm>
          <a:prstGeom prst="round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F7F7F"/>
                </a:solidFill>
              </a:rPr>
              <a:t>AI4Molecule</a:t>
            </a:r>
            <a:endParaRPr lang="zh-CN" altLang="en-US" dirty="0">
              <a:solidFill>
                <a:srgbClr val="7F7F7F"/>
              </a:solidFill>
            </a:endParaRPr>
          </a:p>
        </p:txBody>
      </p:sp>
      <p:sp>
        <p:nvSpPr>
          <p:cNvPr id="85" name="矩形: 圆角 84">
            <a:extLst>
              <a:ext uri="{FF2B5EF4-FFF2-40B4-BE49-F238E27FC236}">
                <a16:creationId xmlns:a16="http://schemas.microsoft.com/office/drawing/2014/main" id="{79CA89A6-6CF2-493F-BF63-D44F3C90C522}"/>
              </a:ext>
            </a:extLst>
          </p:cNvPr>
          <p:cNvSpPr/>
          <p:nvPr/>
        </p:nvSpPr>
        <p:spPr>
          <a:xfrm>
            <a:off x="6095457" y="3828554"/>
            <a:ext cx="1714912" cy="36933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C00000"/>
                </a:solidFill>
              </a:rPr>
              <a:t>GNN</a:t>
            </a:r>
            <a:r>
              <a:rPr lang="zh-CN" altLang="en-US" dirty="0">
                <a:solidFill>
                  <a:srgbClr val="C00000"/>
                </a:solidFill>
              </a:rPr>
              <a:t>的继承者</a:t>
            </a:r>
          </a:p>
        </p:txBody>
      </p:sp>
      <p:cxnSp>
        <p:nvCxnSpPr>
          <p:cNvPr id="8" name="直接箭头连接符 7">
            <a:extLst>
              <a:ext uri="{FF2B5EF4-FFF2-40B4-BE49-F238E27FC236}">
                <a16:creationId xmlns:a16="http://schemas.microsoft.com/office/drawing/2014/main" id="{3F6F016F-F150-4163-A461-7223B6C29024}"/>
              </a:ext>
            </a:extLst>
          </p:cNvPr>
          <p:cNvCxnSpPr>
            <a:stCxn id="6" idx="3"/>
            <a:endCxn id="84" idx="1"/>
          </p:cNvCxnSpPr>
          <p:nvPr/>
        </p:nvCxnSpPr>
        <p:spPr>
          <a:xfrm flipV="1">
            <a:off x="3094849" y="4006720"/>
            <a:ext cx="536584" cy="1651"/>
          </a:xfrm>
          <a:prstGeom prst="straightConnector1">
            <a:avLst/>
          </a:prstGeom>
          <a:ln>
            <a:solidFill>
              <a:srgbClr val="5482A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A7DE65E-64D4-4112-A8B7-A9A67AC22BA3}"/>
              </a:ext>
            </a:extLst>
          </p:cNvPr>
          <p:cNvCxnSpPr>
            <a:stCxn id="85" idx="1"/>
            <a:endCxn id="84" idx="3"/>
          </p:cNvCxnSpPr>
          <p:nvPr/>
        </p:nvCxnSpPr>
        <p:spPr>
          <a:xfrm flipH="1" flipV="1">
            <a:off x="5346345" y="4006720"/>
            <a:ext cx="749112" cy="65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AC83E4F-2013-4D08-8A43-B6008444722E}"/>
              </a:ext>
            </a:extLst>
          </p:cNvPr>
          <p:cNvCxnSpPr>
            <a:cxnSpLocks/>
            <a:stCxn id="6" idx="2"/>
          </p:cNvCxnSpPr>
          <p:nvPr/>
        </p:nvCxnSpPr>
        <p:spPr>
          <a:xfrm>
            <a:off x="2237393" y="4193037"/>
            <a:ext cx="0" cy="637026"/>
          </a:xfrm>
          <a:prstGeom prst="straightConnector1">
            <a:avLst/>
          </a:prstGeom>
          <a:ln>
            <a:solidFill>
              <a:srgbClr val="5482A3"/>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2FA2CE71-3A90-4ADE-8832-1E30E55EF651}"/>
              </a:ext>
            </a:extLst>
          </p:cNvPr>
          <p:cNvCxnSpPr>
            <a:cxnSpLocks/>
          </p:cNvCxnSpPr>
          <p:nvPr/>
        </p:nvCxnSpPr>
        <p:spPr>
          <a:xfrm flipH="1">
            <a:off x="6966659" y="4197886"/>
            <a:ext cx="4222" cy="63563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圆角 91">
            <a:extLst>
              <a:ext uri="{FF2B5EF4-FFF2-40B4-BE49-F238E27FC236}">
                <a16:creationId xmlns:a16="http://schemas.microsoft.com/office/drawing/2014/main" id="{CF6134FB-7445-4A89-92C0-88F5D4E579E1}"/>
              </a:ext>
            </a:extLst>
          </p:cNvPr>
          <p:cNvSpPr/>
          <p:nvPr/>
        </p:nvSpPr>
        <p:spPr>
          <a:xfrm>
            <a:off x="50482" y="4841948"/>
            <a:ext cx="4448636" cy="369332"/>
          </a:xfrm>
          <a:prstGeom prst="roundRect">
            <a:avLst/>
          </a:prstGeom>
          <a:noFill/>
          <a:ln>
            <a:solidFill>
              <a:srgbClr val="5482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5482A3"/>
                </a:solidFill>
              </a:rPr>
              <a:t>参照</a:t>
            </a:r>
            <a:r>
              <a:rPr lang="en-US" altLang="zh-CN" dirty="0">
                <a:solidFill>
                  <a:srgbClr val="5482A3"/>
                </a:solidFill>
              </a:rPr>
              <a:t>DFT</a:t>
            </a:r>
            <a:r>
              <a:rPr lang="zh-CN" altLang="en-US" dirty="0">
                <a:solidFill>
                  <a:srgbClr val="5482A3"/>
                </a:solidFill>
              </a:rPr>
              <a:t>的底层原理和应用方向设计模型</a:t>
            </a:r>
          </a:p>
        </p:txBody>
      </p:sp>
      <p:sp>
        <p:nvSpPr>
          <p:cNvPr id="93" name="矩形: 圆角 92">
            <a:extLst>
              <a:ext uri="{FF2B5EF4-FFF2-40B4-BE49-F238E27FC236}">
                <a16:creationId xmlns:a16="http://schemas.microsoft.com/office/drawing/2014/main" id="{B2F490AA-663B-420C-AA98-258DAFB30F04}"/>
              </a:ext>
            </a:extLst>
          </p:cNvPr>
          <p:cNvSpPr/>
          <p:nvPr/>
        </p:nvSpPr>
        <p:spPr>
          <a:xfrm>
            <a:off x="4964019" y="4841948"/>
            <a:ext cx="3915061" cy="36933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C00000"/>
                </a:solidFill>
              </a:rPr>
              <a:t>结合前沿</a:t>
            </a:r>
            <a:r>
              <a:rPr lang="en-US" altLang="zh-CN" dirty="0">
                <a:solidFill>
                  <a:srgbClr val="C00000"/>
                </a:solidFill>
              </a:rPr>
              <a:t>AI</a:t>
            </a:r>
            <a:r>
              <a:rPr lang="zh-CN" altLang="en-US" dirty="0">
                <a:solidFill>
                  <a:srgbClr val="C00000"/>
                </a:solidFill>
              </a:rPr>
              <a:t>模块和训练策略优化模型</a:t>
            </a:r>
          </a:p>
        </p:txBody>
      </p:sp>
      <p:sp>
        <p:nvSpPr>
          <p:cNvPr id="26" name="文本框 25">
            <a:extLst>
              <a:ext uri="{FF2B5EF4-FFF2-40B4-BE49-F238E27FC236}">
                <a16:creationId xmlns:a16="http://schemas.microsoft.com/office/drawing/2014/main" id="{55B6444B-C4D7-4A95-AED3-FA0351669EA4}"/>
              </a:ext>
            </a:extLst>
          </p:cNvPr>
          <p:cNvSpPr txBox="1"/>
          <p:nvPr/>
        </p:nvSpPr>
        <p:spPr>
          <a:xfrm>
            <a:off x="3986939" y="4446050"/>
            <a:ext cx="1170121" cy="369332"/>
          </a:xfrm>
          <a:prstGeom prst="rect">
            <a:avLst/>
          </a:prstGeom>
          <a:noFill/>
        </p:spPr>
        <p:txBody>
          <a:bodyPr wrap="square" rtlCol="0">
            <a:spAutoFit/>
          </a:bodyPr>
          <a:lstStyle/>
          <a:p>
            <a:r>
              <a:rPr lang="zh-CN" altLang="en-US" dirty="0">
                <a:solidFill>
                  <a:srgbClr val="7F7F7F"/>
                </a:solidFill>
              </a:rPr>
              <a:t>发展思路</a:t>
            </a:r>
          </a:p>
        </p:txBody>
      </p:sp>
      <p:cxnSp>
        <p:nvCxnSpPr>
          <p:cNvPr id="97" name="直接箭头连接符 96">
            <a:extLst>
              <a:ext uri="{FF2B5EF4-FFF2-40B4-BE49-F238E27FC236}">
                <a16:creationId xmlns:a16="http://schemas.microsoft.com/office/drawing/2014/main" id="{DC071BE1-9907-4129-8A14-54E495300A59}"/>
              </a:ext>
            </a:extLst>
          </p:cNvPr>
          <p:cNvCxnSpPr>
            <a:cxnSpLocks/>
          </p:cNvCxnSpPr>
          <p:nvPr/>
        </p:nvCxnSpPr>
        <p:spPr>
          <a:xfrm>
            <a:off x="2249532" y="5212887"/>
            <a:ext cx="0" cy="637026"/>
          </a:xfrm>
          <a:prstGeom prst="straightConnector1">
            <a:avLst/>
          </a:prstGeom>
          <a:ln>
            <a:solidFill>
              <a:srgbClr val="5482A3"/>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B182DD1B-B628-4BA7-98B9-EEB3773F7187}"/>
              </a:ext>
            </a:extLst>
          </p:cNvPr>
          <p:cNvCxnSpPr>
            <a:cxnSpLocks/>
          </p:cNvCxnSpPr>
          <p:nvPr/>
        </p:nvCxnSpPr>
        <p:spPr>
          <a:xfrm flipH="1">
            <a:off x="6978798" y="5217736"/>
            <a:ext cx="4222" cy="63563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9" name="矩形: 圆角 98">
            <a:extLst>
              <a:ext uri="{FF2B5EF4-FFF2-40B4-BE49-F238E27FC236}">
                <a16:creationId xmlns:a16="http://schemas.microsoft.com/office/drawing/2014/main" id="{5DECAFF8-1DB6-43C9-B10D-57C891E3B76D}"/>
              </a:ext>
            </a:extLst>
          </p:cNvPr>
          <p:cNvSpPr/>
          <p:nvPr/>
        </p:nvSpPr>
        <p:spPr>
          <a:xfrm>
            <a:off x="62621" y="5861798"/>
            <a:ext cx="4448636" cy="369332"/>
          </a:xfrm>
          <a:prstGeom prst="roundRect">
            <a:avLst/>
          </a:prstGeom>
          <a:noFill/>
          <a:ln>
            <a:solidFill>
              <a:srgbClr val="5482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5482A3"/>
                </a:solidFill>
              </a:rPr>
              <a:t>覆盖</a:t>
            </a:r>
            <a:r>
              <a:rPr lang="en-US" altLang="zh-CN" dirty="0">
                <a:solidFill>
                  <a:srgbClr val="5482A3"/>
                </a:solidFill>
              </a:rPr>
              <a:t>DFT</a:t>
            </a:r>
            <a:r>
              <a:rPr lang="zh-CN" altLang="en-US" dirty="0">
                <a:solidFill>
                  <a:srgbClr val="5482A3"/>
                </a:solidFill>
              </a:rPr>
              <a:t>的所有应用领域</a:t>
            </a:r>
          </a:p>
        </p:txBody>
      </p:sp>
      <p:sp>
        <p:nvSpPr>
          <p:cNvPr id="100" name="矩形: 圆角 99">
            <a:extLst>
              <a:ext uri="{FF2B5EF4-FFF2-40B4-BE49-F238E27FC236}">
                <a16:creationId xmlns:a16="http://schemas.microsoft.com/office/drawing/2014/main" id="{2DEE656B-9ACE-40CB-BB6E-549EC283A0E1}"/>
              </a:ext>
            </a:extLst>
          </p:cNvPr>
          <p:cNvSpPr/>
          <p:nvPr/>
        </p:nvSpPr>
        <p:spPr>
          <a:xfrm>
            <a:off x="4976158" y="5861798"/>
            <a:ext cx="3915061" cy="36933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C00000"/>
                </a:solidFill>
              </a:rPr>
              <a:t>模型速度快、参数少、精度高</a:t>
            </a:r>
          </a:p>
        </p:txBody>
      </p:sp>
      <p:sp>
        <p:nvSpPr>
          <p:cNvPr id="101" name="文本框 100">
            <a:extLst>
              <a:ext uri="{FF2B5EF4-FFF2-40B4-BE49-F238E27FC236}">
                <a16:creationId xmlns:a16="http://schemas.microsoft.com/office/drawing/2014/main" id="{EE6A2D14-DAD5-43BC-9A26-FE466360C3CE}"/>
              </a:ext>
            </a:extLst>
          </p:cNvPr>
          <p:cNvSpPr txBox="1"/>
          <p:nvPr/>
        </p:nvSpPr>
        <p:spPr>
          <a:xfrm>
            <a:off x="3999078" y="5465900"/>
            <a:ext cx="1170121" cy="369332"/>
          </a:xfrm>
          <a:prstGeom prst="rect">
            <a:avLst/>
          </a:prstGeom>
          <a:noFill/>
        </p:spPr>
        <p:txBody>
          <a:bodyPr wrap="square" rtlCol="0">
            <a:spAutoFit/>
          </a:bodyPr>
          <a:lstStyle/>
          <a:p>
            <a:r>
              <a:rPr lang="zh-CN" altLang="en-US" dirty="0">
                <a:solidFill>
                  <a:srgbClr val="7F7F7F"/>
                </a:solidFill>
              </a:rPr>
              <a:t>发展愿景</a:t>
            </a:r>
          </a:p>
        </p:txBody>
      </p:sp>
    </p:spTree>
    <p:extLst>
      <p:ext uri="{BB962C8B-B14F-4D97-AF65-F5344CB8AC3E}">
        <p14:creationId xmlns:p14="http://schemas.microsoft.com/office/powerpoint/2010/main" val="67132679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Pro-DFT</a:t>
            </a:r>
            <a:endParaRPr lang="zh-CN" altLang="en-US" sz="3200" dirty="0">
              <a:solidFill>
                <a:schemeClr val="bg1"/>
              </a:solidFill>
              <a:latin typeface="隶书" pitchFamily="49" charset="-122"/>
              <a:ea typeface="隶书" pitchFamily="49" charset="-122"/>
              <a:cs typeface="+mn-cs"/>
            </a:endParaRPr>
          </a:p>
        </p:txBody>
      </p:sp>
      <p:cxnSp>
        <p:nvCxnSpPr>
          <p:cNvPr id="9" name="直接连接符 8"/>
          <p:cNvCxnSpPr>
            <a:endCxn id="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08EFF8EF-EFBF-49ED-B7C4-A53DD5FC20D7}"/>
              </a:ext>
            </a:extLst>
          </p:cNvPr>
          <p:cNvSpPr txBox="1"/>
          <p:nvPr/>
        </p:nvSpPr>
        <p:spPr>
          <a:xfrm>
            <a:off x="542260" y="1043543"/>
            <a:ext cx="189614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DFT</a:t>
            </a:r>
            <a:r>
              <a:rPr lang="zh-CN" altLang="en-US" dirty="0"/>
              <a:t>计算流程</a:t>
            </a:r>
          </a:p>
        </p:txBody>
      </p:sp>
      <p:pic>
        <p:nvPicPr>
          <p:cNvPr id="3" name="图片 2">
            <a:extLst>
              <a:ext uri="{FF2B5EF4-FFF2-40B4-BE49-F238E27FC236}">
                <a16:creationId xmlns:a16="http://schemas.microsoft.com/office/drawing/2014/main" id="{48548440-C7BD-4F0E-B435-51597D9A2B82}"/>
              </a:ext>
            </a:extLst>
          </p:cNvPr>
          <p:cNvPicPr>
            <a:picLocks noChangeAspect="1"/>
          </p:cNvPicPr>
          <p:nvPr/>
        </p:nvPicPr>
        <p:blipFill>
          <a:blip r:embed="rId2"/>
          <a:stretch>
            <a:fillRect/>
          </a:stretch>
        </p:blipFill>
        <p:spPr>
          <a:xfrm>
            <a:off x="1994157" y="1481546"/>
            <a:ext cx="5333711" cy="2612430"/>
          </a:xfrm>
          <a:prstGeom prst="rect">
            <a:avLst/>
          </a:prstGeom>
        </p:spPr>
      </p:pic>
      <p:sp>
        <p:nvSpPr>
          <p:cNvPr id="46" name="文本框 45">
            <a:extLst>
              <a:ext uri="{FF2B5EF4-FFF2-40B4-BE49-F238E27FC236}">
                <a16:creationId xmlns:a16="http://schemas.microsoft.com/office/drawing/2014/main" id="{CA295F5B-CC68-4332-8B94-B83C6EFCCAFA}"/>
              </a:ext>
            </a:extLst>
          </p:cNvPr>
          <p:cNvSpPr txBox="1"/>
          <p:nvPr/>
        </p:nvSpPr>
        <p:spPr>
          <a:xfrm>
            <a:off x="3039484" y="1112214"/>
            <a:ext cx="4618173" cy="369332"/>
          </a:xfrm>
          <a:prstGeom prst="rect">
            <a:avLst/>
          </a:prstGeom>
          <a:noFill/>
        </p:spPr>
        <p:txBody>
          <a:bodyPr wrap="square">
            <a:spAutoFit/>
          </a:bodyPr>
          <a:lstStyle/>
          <a:p>
            <a:r>
              <a:rPr lang="en-US" altLang="zh-CN" dirty="0"/>
              <a:t>《</a:t>
            </a:r>
            <a:r>
              <a:rPr lang="zh-CN" altLang="en-US" dirty="0"/>
              <a:t>量子化学与分子力学</a:t>
            </a:r>
            <a:r>
              <a:rPr lang="en-US" altLang="zh-CN" dirty="0"/>
              <a:t>/</a:t>
            </a:r>
            <a:r>
              <a:rPr lang="zh-CN" altLang="en-US" dirty="0"/>
              <a:t>分子模拟</a:t>
            </a:r>
            <a:r>
              <a:rPr lang="en-US" altLang="zh-CN" dirty="0"/>
              <a:t>》</a:t>
            </a:r>
            <a:r>
              <a:rPr lang="zh-CN" altLang="en-US" dirty="0"/>
              <a:t>第四章</a:t>
            </a:r>
          </a:p>
        </p:txBody>
      </p:sp>
      <p:sp>
        <p:nvSpPr>
          <p:cNvPr id="14" name="文本框 13">
            <a:extLst>
              <a:ext uri="{FF2B5EF4-FFF2-40B4-BE49-F238E27FC236}">
                <a16:creationId xmlns:a16="http://schemas.microsoft.com/office/drawing/2014/main" id="{06993653-3D93-4D69-89BB-3CF6CE778847}"/>
              </a:ext>
            </a:extLst>
          </p:cNvPr>
          <p:cNvSpPr txBox="1"/>
          <p:nvPr/>
        </p:nvSpPr>
        <p:spPr>
          <a:xfrm>
            <a:off x="979135" y="4162647"/>
            <a:ext cx="5580597"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多电子原子</a:t>
            </a:r>
            <a:r>
              <a:rPr lang="en-US" altLang="zh-CN" dirty="0"/>
              <a:t>/</a:t>
            </a:r>
            <a:r>
              <a:rPr lang="zh-CN" altLang="en-US" dirty="0"/>
              <a:t>分子无精确解</a:t>
            </a:r>
            <a:endParaRPr lang="en-US" altLang="zh-CN" dirty="0"/>
          </a:p>
          <a:p>
            <a:pPr marL="285750" indent="-285750">
              <a:buFont typeface="Arial" panose="020B0604020202020204" pitchFamily="34" charset="0"/>
              <a:buChar char="•"/>
            </a:pPr>
            <a:r>
              <a:rPr lang="zh-CN" altLang="en-US" dirty="0"/>
              <a:t>将单电子原子的解作为</a:t>
            </a:r>
            <a:r>
              <a:rPr lang="zh-CN" altLang="en-US" dirty="0">
                <a:solidFill>
                  <a:srgbClr val="5482A3"/>
                </a:solidFill>
              </a:rPr>
              <a:t>基组</a:t>
            </a:r>
            <a:r>
              <a:rPr lang="zh-CN" altLang="en-US" dirty="0"/>
              <a:t>，通过线性组合等方式构成多电子原子</a:t>
            </a:r>
            <a:r>
              <a:rPr lang="en-US" altLang="zh-CN" dirty="0"/>
              <a:t>/</a:t>
            </a:r>
            <a:r>
              <a:rPr lang="zh-CN" altLang="en-US" dirty="0"/>
              <a:t>分子的</a:t>
            </a:r>
            <a:r>
              <a:rPr lang="zh-CN" altLang="en-US" dirty="0">
                <a:solidFill>
                  <a:srgbClr val="5482A3"/>
                </a:solidFill>
              </a:rPr>
              <a:t>特征空间</a:t>
            </a:r>
            <a:endParaRPr lang="en-US" altLang="zh-CN" dirty="0">
              <a:solidFill>
                <a:srgbClr val="5482A3"/>
              </a:solidFill>
            </a:endParaRPr>
          </a:p>
          <a:p>
            <a:pPr marL="285750" indent="-285750">
              <a:buFont typeface="Arial" panose="020B0604020202020204" pitchFamily="34" charset="0"/>
              <a:buChar char="•"/>
            </a:pPr>
            <a:r>
              <a:rPr lang="zh-CN" altLang="en-US" dirty="0"/>
              <a:t>再通过</a:t>
            </a:r>
            <a:r>
              <a:rPr lang="zh-CN" altLang="en-US" dirty="0">
                <a:solidFill>
                  <a:srgbClr val="5482A3"/>
                </a:solidFill>
              </a:rPr>
              <a:t>自洽场迭代</a:t>
            </a:r>
            <a:r>
              <a:rPr lang="zh-CN" altLang="en-US" dirty="0"/>
              <a:t>的方式求出</a:t>
            </a:r>
            <a:r>
              <a:rPr lang="zh-CN" altLang="en-US" dirty="0">
                <a:solidFill>
                  <a:srgbClr val="5482A3"/>
                </a:solidFill>
              </a:rPr>
              <a:t>基态解</a:t>
            </a:r>
          </a:p>
        </p:txBody>
      </p:sp>
      <p:sp>
        <p:nvSpPr>
          <p:cNvPr id="49" name="矩形: 圆角 48">
            <a:extLst>
              <a:ext uri="{FF2B5EF4-FFF2-40B4-BE49-F238E27FC236}">
                <a16:creationId xmlns:a16="http://schemas.microsoft.com/office/drawing/2014/main" id="{1451769C-3DCC-4CC7-95AB-548430357217}"/>
              </a:ext>
            </a:extLst>
          </p:cNvPr>
          <p:cNvSpPr/>
          <p:nvPr/>
        </p:nvSpPr>
        <p:spPr>
          <a:xfrm>
            <a:off x="1181436" y="5629791"/>
            <a:ext cx="1152761" cy="369332"/>
          </a:xfrm>
          <a:prstGeom prst="roundRect">
            <a:avLst/>
          </a:prstGeom>
          <a:noFill/>
          <a:ln>
            <a:solidFill>
              <a:srgbClr val="5482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5482A3"/>
                </a:solidFill>
              </a:rPr>
              <a:t>几何坐标</a:t>
            </a:r>
          </a:p>
        </p:txBody>
      </p:sp>
      <p:cxnSp>
        <p:nvCxnSpPr>
          <p:cNvPr id="50" name="直接箭头连接符 49">
            <a:extLst>
              <a:ext uri="{FF2B5EF4-FFF2-40B4-BE49-F238E27FC236}">
                <a16:creationId xmlns:a16="http://schemas.microsoft.com/office/drawing/2014/main" id="{C206D26C-2836-48E7-BB6D-69AA8D76D39F}"/>
              </a:ext>
            </a:extLst>
          </p:cNvPr>
          <p:cNvCxnSpPr>
            <a:cxnSpLocks/>
            <a:stCxn id="49" idx="3"/>
            <a:endCxn id="52" idx="1"/>
          </p:cNvCxnSpPr>
          <p:nvPr/>
        </p:nvCxnSpPr>
        <p:spPr>
          <a:xfrm>
            <a:off x="2334197" y="5814457"/>
            <a:ext cx="1661422" cy="0"/>
          </a:xfrm>
          <a:prstGeom prst="straightConnector1">
            <a:avLst/>
          </a:prstGeom>
          <a:ln>
            <a:solidFill>
              <a:srgbClr val="5482A3"/>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圆角 51">
            <a:extLst>
              <a:ext uri="{FF2B5EF4-FFF2-40B4-BE49-F238E27FC236}">
                <a16:creationId xmlns:a16="http://schemas.microsoft.com/office/drawing/2014/main" id="{CC4E1B97-9EB1-41A7-9754-B03CC83F9F17}"/>
              </a:ext>
            </a:extLst>
          </p:cNvPr>
          <p:cNvSpPr/>
          <p:nvPr/>
        </p:nvSpPr>
        <p:spPr>
          <a:xfrm>
            <a:off x="3995619" y="5629791"/>
            <a:ext cx="1152761" cy="369332"/>
          </a:xfrm>
          <a:prstGeom prst="roundRect">
            <a:avLst/>
          </a:prstGeom>
          <a:noFill/>
          <a:ln>
            <a:solidFill>
              <a:srgbClr val="5482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5482A3"/>
                </a:solidFill>
              </a:rPr>
              <a:t>特征空间</a:t>
            </a:r>
          </a:p>
        </p:txBody>
      </p:sp>
      <p:sp>
        <p:nvSpPr>
          <p:cNvPr id="53" name="矩形: 圆角 52">
            <a:extLst>
              <a:ext uri="{FF2B5EF4-FFF2-40B4-BE49-F238E27FC236}">
                <a16:creationId xmlns:a16="http://schemas.microsoft.com/office/drawing/2014/main" id="{811F55B2-9F7F-4522-8CAF-86B0BE19C40B}"/>
              </a:ext>
            </a:extLst>
          </p:cNvPr>
          <p:cNvSpPr/>
          <p:nvPr/>
        </p:nvSpPr>
        <p:spPr>
          <a:xfrm>
            <a:off x="6809803" y="5629791"/>
            <a:ext cx="1152761" cy="369332"/>
          </a:xfrm>
          <a:prstGeom prst="roundRect">
            <a:avLst/>
          </a:prstGeom>
          <a:noFill/>
          <a:ln>
            <a:solidFill>
              <a:srgbClr val="5482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5482A3"/>
                </a:solidFill>
              </a:rPr>
              <a:t>基态解</a:t>
            </a:r>
          </a:p>
        </p:txBody>
      </p:sp>
      <p:cxnSp>
        <p:nvCxnSpPr>
          <p:cNvPr id="56" name="直接箭头连接符 55">
            <a:extLst>
              <a:ext uri="{FF2B5EF4-FFF2-40B4-BE49-F238E27FC236}">
                <a16:creationId xmlns:a16="http://schemas.microsoft.com/office/drawing/2014/main" id="{36613F30-6FBB-443C-B9B4-2D83013B4FD5}"/>
              </a:ext>
            </a:extLst>
          </p:cNvPr>
          <p:cNvCxnSpPr>
            <a:cxnSpLocks/>
            <a:stCxn id="52" idx="3"/>
            <a:endCxn id="53" idx="1"/>
          </p:cNvCxnSpPr>
          <p:nvPr/>
        </p:nvCxnSpPr>
        <p:spPr>
          <a:xfrm>
            <a:off x="5148380" y="5814457"/>
            <a:ext cx="1661423" cy="0"/>
          </a:xfrm>
          <a:prstGeom prst="straightConnector1">
            <a:avLst/>
          </a:prstGeom>
          <a:ln>
            <a:solidFill>
              <a:srgbClr val="5482A3"/>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22E8A52B-ADA4-4B21-838A-CC6F076502FE}"/>
              </a:ext>
            </a:extLst>
          </p:cNvPr>
          <p:cNvSpPr txBox="1"/>
          <p:nvPr/>
        </p:nvSpPr>
        <p:spPr>
          <a:xfrm>
            <a:off x="875733" y="5498584"/>
            <a:ext cx="4578350" cy="369332"/>
          </a:xfrm>
          <a:prstGeom prst="rect">
            <a:avLst/>
          </a:prstGeom>
          <a:noFill/>
        </p:spPr>
        <p:txBody>
          <a:bodyPr wrap="square">
            <a:spAutoFit/>
          </a:bodyPr>
          <a:lstStyle/>
          <a:p>
            <a:pPr algn="ctr"/>
            <a:r>
              <a:rPr lang="zh-CN" altLang="en-US" dirty="0">
                <a:solidFill>
                  <a:srgbClr val="5482A3"/>
                </a:solidFill>
              </a:rPr>
              <a:t>基组</a:t>
            </a:r>
          </a:p>
        </p:txBody>
      </p:sp>
      <p:sp>
        <p:nvSpPr>
          <p:cNvPr id="67" name="文本框 66">
            <a:extLst>
              <a:ext uri="{FF2B5EF4-FFF2-40B4-BE49-F238E27FC236}">
                <a16:creationId xmlns:a16="http://schemas.microsoft.com/office/drawing/2014/main" id="{541E5CEA-0345-472D-ACB6-FB9956DBF22F}"/>
              </a:ext>
            </a:extLst>
          </p:cNvPr>
          <p:cNvSpPr txBox="1"/>
          <p:nvPr/>
        </p:nvSpPr>
        <p:spPr>
          <a:xfrm>
            <a:off x="875733" y="5839559"/>
            <a:ext cx="4578350" cy="369332"/>
          </a:xfrm>
          <a:prstGeom prst="rect">
            <a:avLst/>
          </a:prstGeom>
          <a:noFill/>
        </p:spPr>
        <p:txBody>
          <a:bodyPr wrap="square">
            <a:spAutoFit/>
          </a:bodyPr>
          <a:lstStyle/>
          <a:p>
            <a:pPr algn="ctr"/>
            <a:r>
              <a:rPr lang="en-US" altLang="zh-CN" dirty="0">
                <a:solidFill>
                  <a:srgbClr val="5482A3"/>
                </a:solidFill>
              </a:rPr>
              <a:t>embedding</a:t>
            </a:r>
            <a:endParaRPr lang="zh-CN" altLang="en-US" dirty="0">
              <a:solidFill>
                <a:srgbClr val="5482A3"/>
              </a:solidFill>
            </a:endParaRPr>
          </a:p>
        </p:txBody>
      </p:sp>
      <p:sp>
        <p:nvSpPr>
          <p:cNvPr id="68" name="文本框 67">
            <a:extLst>
              <a:ext uri="{FF2B5EF4-FFF2-40B4-BE49-F238E27FC236}">
                <a16:creationId xmlns:a16="http://schemas.microsoft.com/office/drawing/2014/main" id="{AB97FE53-45C2-4F17-88BA-A545B74E3712}"/>
              </a:ext>
            </a:extLst>
          </p:cNvPr>
          <p:cNvSpPr txBox="1"/>
          <p:nvPr/>
        </p:nvSpPr>
        <p:spPr>
          <a:xfrm>
            <a:off x="3689916" y="5494183"/>
            <a:ext cx="4578350" cy="369332"/>
          </a:xfrm>
          <a:prstGeom prst="rect">
            <a:avLst/>
          </a:prstGeom>
          <a:noFill/>
        </p:spPr>
        <p:txBody>
          <a:bodyPr wrap="square">
            <a:spAutoFit/>
          </a:bodyPr>
          <a:lstStyle/>
          <a:p>
            <a:pPr algn="ctr"/>
            <a:r>
              <a:rPr lang="zh-CN" altLang="en-US" dirty="0">
                <a:solidFill>
                  <a:srgbClr val="5482A3"/>
                </a:solidFill>
              </a:rPr>
              <a:t>自洽场迭代</a:t>
            </a:r>
          </a:p>
        </p:txBody>
      </p:sp>
      <p:sp>
        <p:nvSpPr>
          <p:cNvPr id="69" name="文本框 68">
            <a:extLst>
              <a:ext uri="{FF2B5EF4-FFF2-40B4-BE49-F238E27FC236}">
                <a16:creationId xmlns:a16="http://schemas.microsoft.com/office/drawing/2014/main" id="{736EA1A6-A59D-49AA-B3F2-B711315B15EF}"/>
              </a:ext>
            </a:extLst>
          </p:cNvPr>
          <p:cNvSpPr txBox="1"/>
          <p:nvPr/>
        </p:nvSpPr>
        <p:spPr>
          <a:xfrm>
            <a:off x="3689916" y="5843365"/>
            <a:ext cx="4578350" cy="369332"/>
          </a:xfrm>
          <a:prstGeom prst="rect">
            <a:avLst/>
          </a:prstGeom>
          <a:noFill/>
        </p:spPr>
        <p:txBody>
          <a:bodyPr wrap="square">
            <a:spAutoFit/>
          </a:bodyPr>
          <a:lstStyle/>
          <a:p>
            <a:pPr algn="ctr"/>
            <a:r>
              <a:rPr lang="en-US" altLang="zh-CN" dirty="0">
                <a:solidFill>
                  <a:srgbClr val="5482A3"/>
                </a:solidFill>
              </a:rPr>
              <a:t>fitting</a:t>
            </a:r>
            <a:endParaRPr lang="zh-CN" altLang="en-US" dirty="0">
              <a:solidFill>
                <a:srgbClr val="5482A3"/>
              </a:solidFill>
            </a:endParaRPr>
          </a:p>
        </p:txBody>
      </p:sp>
    </p:spTree>
    <p:extLst>
      <p:ext uri="{BB962C8B-B14F-4D97-AF65-F5344CB8AC3E}">
        <p14:creationId xmlns:p14="http://schemas.microsoft.com/office/powerpoint/2010/main" val="317043230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Pro-DFT</a:t>
            </a:r>
            <a:endParaRPr lang="zh-CN" altLang="en-US" sz="3200" dirty="0">
              <a:solidFill>
                <a:schemeClr val="bg1"/>
              </a:solidFill>
              <a:latin typeface="隶书" pitchFamily="49" charset="-122"/>
              <a:ea typeface="隶书" pitchFamily="49" charset="-122"/>
              <a:cs typeface="+mn-cs"/>
            </a:endParaRPr>
          </a:p>
        </p:txBody>
      </p:sp>
      <p:cxnSp>
        <p:nvCxnSpPr>
          <p:cNvPr id="9" name="直接连接符 8"/>
          <p:cNvCxnSpPr>
            <a:endCxn id="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08EFF8EF-EFBF-49ED-B7C4-A53DD5FC20D7}"/>
              </a:ext>
            </a:extLst>
          </p:cNvPr>
          <p:cNvSpPr txBox="1"/>
          <p:nvPr/>
        </p:nvSpPr>
        <p:spPr>
          <a:xfrm>
            <a:off x="542260" y="1043543"/>
            <a:ext cx="271883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DFT </a:t>
            </a:r>
            <a:r>
              <a:rPr lang="zh-CN" altLang="en-US" dirty="0"/>
              <a:t>基组函数</a:t>
            </a:r>
          </a:p>
        </p:txBody>
      </p:sp>
      <p:pic>
        <p:nvPicPr>
          <p:cNvPr id="4" name="图片 3">
            <a:extLst>
              <a:ext uri="{FF2B5EF4-FFF2-40B4-BE49-F238E27FC236}">
                <a16:creationId xmlns:a16="http://schemas.microsoft.com/office/drawing/2014/main" id="{A25BAB7C-2DCA-481B-913A-17DEC4828802}"/>
              </a:ext>
            </a:extLst>
          </p:cNvPr>
          <p:cNvPicPr>
            <a:picLocks noChangeAspect="1"/>
          </p:cNvPicPr>
          <p:nvPr/>
        </p:nvPicPr>
        <p:blipFill>
          <a:blip r:embed="rId2"/>
          <a:stretch>
            <a:fillRect/>
          </a:stretch>
        </p:blipFill>
        <p:spPr>
          <a:xfrm>
            <a:off x="-5080" y="2143050"/>
            <a:ext cx="3429198" cy="2571899"/>
          </a:xfrm>
          <a:prstGeom prst="rect">
            <a:avLst/>
          </a:prstGeom>
        </p:spPr>
      </p:pic>
      <p:pic>
        <p:nvPicPr>
          <p:cNvPr id="5" name="图片 4">
            <a:extLst>
              <a:ext uri="{FF2B5EF4-FFF2-40B4-BE49-F238E27FC236}">
                <a16:creationId xmlns:a16="http://schemas.microsoft.com/office/drawing/2014/main" id="{CA91E56D-23D1-4D98-95A7-FD57A6A9FFEC}"/>
              </a:ext>
            </a:extLst>
          </p:cNvPr>
          <p:cNvPicPr>
            <a:picLocks noChangeAspect="1"/>
          </p:cNvPicPr>
          <p:nvPr/>
        </p:nvPicPr>
        <p:blipFill>
          <a:blip r:embed="rId3"/>
          <a:stretch>
            <a:fillRect/>
          </a:stretch>
        </p:blipFill>
        <p:spPr>
          <a:xfrm>
            <a:off x="3764280" y="775072"/>
            <a:ext cx="2872740" cy="947799"/>
          </a:xfrm>
          <a:prstGeom prst="rect">
            <a:avLst/>
          </a:prstGeom>
        </p:spPr>
      </p:pic>
      <p:pic>
        <p:nvPicPr>
          <p:cNvPr id="6" name="图片 5">
            <a:extLst>
              <a:ext uri="{FF2B5EF4-FFF2-40B4-BE49-F238E27FC236}">
                <a16:creationId xmlns:a16="http://schemas.microsoft.com/office/drawing/2014/main" id="{ECACB998-F5B5-4E0F-BE66-13AB5FCE3D27}"/>
              </a:ext>
            </a:extLst>
          </p:cNvPr>
          <p:cNvPicPr>
            <a:picLocks noChangeAspect="1"/>
          </p:cNvPicPr>
          <p:nvPr/>
        </p:nvPicPr>
        <p:blipFill>
          <a:blip r:embed="rId4"/>
          <a:stretch>
            <a:fillRect/>
          </a:stretch>
        </p:blipFill>
        <p:spPr>
          <a:xfrm>
            <a:off x="3489960" y="1884796"/>
            <a:ext cx="2692597" cy="2019449"/>
          </a:xfrm>
          <a:prstGeom prst="rect">
            <a:avLst/>
          </a:prstGeom>
        </p:spPr>
      </p:pic>
      <p:pic>
        <p:nvPicPr>
          <p:cNvPr id="7" name="图片 6">
            <a:extLst>
              <a:ext uri="{FF2B5EF4-FFF2-40B4-BE49-F238E27FC236}">
                <a16:creationId xmlns:a16="http://schemas.microsoft.com/office/drawing/2014/main" id="{87EE2353-D625-42D5-B723-4CB41F1613B5}"/>
              </a:ext>
            </a:extLst>
          </p:cNvPr>
          <p:cNvPicPr>
            <a:picLocks noChangeAspect="1"/>
          </p:cNvPicPr>
          <p:nvPr/>
        </p:nvPicPr>
        <p:blipFill>
          <a:blip r:embed="rId5"/>
          <a:stretch>
            <a:fillRect/>
          </a:stretch>
        </p:blipFill>
        <p:spPr>
          <a:xfrm>
            <a:off x="6505566" y="1884795"/>
            <a:ext cx="2692599" cy="2019449"/>
          </a:xfrm>
          <a:prstGeom prst="rect">
            <a:avLst/>
          </a:prstGeom>
        </p:spPr>
      </p:pic>
      <p:pic>
        <p:nvPicPr>
          <p:cNvPr id="11" name="图片 10">
            <a:extLst>
              <a:ext uri="{FF2B5EF4-FFF2-40B4-BE49-F238E27FC236}">
                <a16:creationId xmlns:a16="http://schemas.microsoft.com/office/drawing/2014/main" id="{DF354B24-05D8-43A9-82D4-E1B0C451DB58}"/>
              </a:ext>
            </a:extLst>
          </p:cNvPr>
          <p:cNvPicPr>
            <a:picLocks noChangeAspect="1"/>
          </p:cNvPicPr>
          <p:nvPr/>
        </p:nvPicPr>
        <p:blipFill>
          <a:blip r:embed="rId6"/>
          <a:stretch>
            <a:fillRect/>
          </a:stretch>
        </p:blipFill>
        <p:spPr>
          <a:xfrm>
            <a:off x="5050873" y="4012945"/>
            <a:ext cx="3749238" cy="2811929"/>
          </a:xfrm>
          <a:prstGeom prst="rect">
            <a:avLst/>
          </a:prstGeom>
        </p:spPr>
      </p:pic>
      <p:sp>
        <p:nvSpPr>
          <p:cNvPr id="12" name="文本框 11">
            <a:extLst>
              <a:ext uri="{FF2B5EF4-FFF2-40B4-BE49-F238E27FC236}">
                <a16:creationId xmlns:a16="http://schemas.microsoft.com/office/drawing/2014/main" id="{4315AB2C-EA7E-4FEB-8F90-EDF570A56477}"/>
              </a:ext>
            </a:extLst>
          </p:cNvPr>
          <p:cNvSpPr txBox="1"/>
          <p:nvPr/>
        </p:nvSpPr>
        <p:spPr>
          <a:xfrm>
            <a:off x="-70922" y="1827614"/>
            <a:ext cx="914400" cy="369332"/>
          </a:xfrm>
          <a:prstGeom prst="rect">
            <a:avLst/>
          </a:prstGeom>
          <a:noFill/>
        </p:spPr>
        <p:txBody>
          <a:bodyPr wrap="square" rtlCol="0">
            <a:spAutoFit/>
          </a:bodyPr>
          <a:lstStyle/>
          <a:p>
            <a:r>
              <a:rPr lang="en-US" altLang="zh-CN" dirty="0"/>
              <a:t>1.</a:t>
            </a:r>
            <a:endParaRPr lang="zh-CN" altLang="en-US" dirty="0"/>
          </a:p>
        </p:txBody>
      </p:sp>
      <p:sp>
        <p:nvSpPr>
          <p:cNvPr id="14" name="文本框 13">
            <a:extLst>
              <a:ext uri="{FF2B5EF4-FFF2-40B4-BE49-F238E27FC236}">
                <a16:creationId xmlns:a16="http://schemas.microsoft.com/office/drawing/2014/main" id="{56B4C76D-1B0C-48EA-A3E1-CA31364AD33B}"/>
              </a:ext>
            </a:extLst>
          </p:cNvPr>
          <p:cNvSpPr txBox="1"/>
          <p:nvPr/>
        </p:nvSpPr>
        <p:spPr>
          <a:xfrm>
            <a:off x="3451959" y="682523"/>
            <a:ext cx="914400" cy="369332"/>
          </a:xfrm>
          <a:prstGeom prst="rect">
            <a:avLst/>
          </a:prstGeom>
          <a:noFill/>
        </p:spPr>
        <p:txBody>
          <a:bodyPr wrap="square" rtlCol="0">
            <a:spAutoFit/>
          </a:bodyPr>
          <a:lstStyle/>
          <a:p>
            <a:r>
              <a:rPr lang="en-US" altLang="zh-CN" dirty="0"/>
              <a:t>2.</a:t>
            </a:r>
            <a:endParaRPr lang="zh-CN" altLang="en-US" dirty="0"/>
          </a:p>
        </p:txBody>
      </p:sp>
      <p:sp>
        <p:nvSpPr>
          <p:cNvPr id="15" name="文本框 14">
            <a:extLst>
              <a:ext uri="{FF2B5EF4-FFF2-40B4-BE49-F238E27FC236}">
                <a16:creationId xmlns:a16="http://schemas.microsoft.com/office/drawing/2014/main" id="{8A03FD6A-B6DF-4CB6-92E7-6D6AD9859C69}"/>
              </a:ext>
            </a:extLst>
          </p:cNvPr>
          <p:cNvSpPr txBox="1"/>
          <p:nvPr/>
        </p:nvSpPr>
        <p:spPr>
          <a:xfrm>
            <a:off x="3909159" y="1827614"/>
            <a:ext cx="914400" cy="369332"/>
          </a:xfrm>
          <a:prstGeom prst="rect">
            <a:avLst/>
          </a:prstGeom>
          <a:noFill/>
        </p:spPr>
        <p:txBody>
          <a:bodyPr wrap="square" rtlCol="0">
            <a:spAutoFit/>
          </a:bodyPr>
          <a:lstStyle/>
          <a:p>
            <a:r>
              <a:rPr lang="en-US" altLang="zh-CN" dirty="0"/>
              <a:t>3.</a:t>
            </a:r>
            <a:endParaRPr lang="zh-CN" altLang="en-US" dirty="0"/>
          </a:p>
        </p:txBody>
      </p:sp>
      <p:sp>
        <p:nvSpPr>
          <p:cNvPr id="16" name="文本框 15">
            <a:extLst>
              <a:ext uri="{FF2B5EF4-FFF2-40B4-BE49-F238E27FC236}">
                <a16:creationId xmlns:a16="http://schemas.microsoft.com/office/drawing/2014/main" id="{EB3FD6A1-B97D-4B31-B7CC-B1D96C302E2E}"/>
              </a:ext>
            </a:extLst>
          </p:cNvPr>
          <p:cNvSpPr txBox="1"/>
          <p:nvPr/>
        </p:nvSpPr>
        <p:spPr>
          <a:xfrm>
            <a:off x="6490006" y="1814780"/>
            <a:ext cx="914400" cy="369332"/>
          </a:xfrm>
          <a:prstGeom prst="rect">
            <a:avLst/>
          </a:prstGeom>
          <a:noFill/>
        </p:spPr>
        <p:txBody>
          <a:bodyPr wrap="square" rtlCol="0">
            <a:spAutoFit/>
          </a:bodyPr>
          <a:lstStyle/>
          <a:p>
            <a:r>
              <a:rPr lang="en-US" altLang="zh-CN" dirty="0"/>
              <a:t>4.</a:t>
            </a:r>
            <a:endParaRPr lang="zh-CN" altLang="en-US" dirty="0"/>
          </a:p>
        </p:txBody>
      </p:sp>
      <p:sp>
        <p:nvSpPr>
          <p:cNvPr id="17" name="文本框 16">
            <a:extLst>
              <a:ext uri="{FF2B5EF4-FFF2-40B4-BE49-F238E27FC236}">
                <a16:creationId xmlns:a16="http://schemas.microsoft.com/office/drawing/2014/main" id="{79999988-D8A6-421B-9AE5-ED3D5DF672FB}"/>
              </a:ext>
            </a:extLst>
          </p:cNvPr>
          <p:cNvSpPr txBox="1"/>
          <p:nvPr/>
        </p:nvSpPr>
        <p:spPr>
          <a:xfrm>
            <a:off x="4991100" y="3974259"/>
            <a:ext cx="914400" cy="369332"/>
          </a:xfrm>
          <a:prstGeom prst="rect">
            <a:avLst/>
          </a:prstGeom>
          <a:noFill/>
        </p:spPr>
        <p:txBody>
          <a:bodyPr wrap="square" rtlCol="0">
            <a:spAutoFit/>
          </a:bodyPr>
          <a:lstStyle/>
          <a:p>
            <a:r>
              <a:rPr lang="en-US" altLang="zh-CN" dirty="0"/>
              <a:t>5.</a:t>
            </a:r>
            <a:endParaRPr lang="zh-CN" altLang="en-US" dirty="0"/>
          </a:p>
        </p:txBody>
      </p:sp>
      <p:sp>
        <p:nvSpPr>
          <p:cNvPr id="18" name="文本框 17">
            <a:extLst>
              <a:ext uri="{FF2B5EF4-FFF2-40B4-BE49-F238E27FC236}">
                <a16:creationId xmlns:a16="http://schemas.microsoft.com/office/drawing/2014/main" id="{96F5D0CB-2389-4C99-AB27-BA95464B9945}"/>
              </a:ext>
            </a:extLst>
          </p:cNvPr>
          <p:cNvSpPr txBox="1"/>
          <p:nvPr/>
        </p:nvSpPr>
        <p:spPr>
          <a:xfrm>
            <a:off x="33156" y="5030385"/>
            <a:ext cx="4927464" cy="1200329"/>
          </a:xfrm>
          <a:prstGeom prst="rect">
            <a:avLst/>
          </a:prstGeom>
          <a:noFill/>
        </p:spPr>
        <p:txBody>
          <a:bodyPr wrap="square" rtlCol="0">
            <a:spAutoFit/>
          </a:bodyPr>
          <a:lstStyle/>
          <a:p>
            <a:r>
              <a:rPr lang="en-US" altLang="zh-CN" dirty="0" err="1"/>
              <a:t>Xyz</a:t>
            </a:r>
            <a:r>
              <a:rPr lang="zh-CN" altLang="en-US" dirty="0"/>
              <a:t>坐标→球坐标→径向部分和角度部分分离</a:t>
            </a:r>
            <a:endParaRPr lang="en-US" altLang="zh-CN" dirty="0"/>
          </a:p>
          <a:p>
            <a:r>
              <a:rPr lang="zh-CN" altLang="en-US" dirty="0"/>
              <a:t>→径向部分有解，解的形状如图</a:t>
            </a:r>
            <a:r>
              <a:rPr lang="en-US" altLang="zh-CN" dirty="0"/>
              <a:t>3</a:t>
            </a:r>
          </a:p>
          <a:p>
            <a:r>
              <a:rPr lang="zh-CN" altLang="en-US" dirty="0"/>
              <a:t>→角度部分有解，解的形状如图</a:t>
            </a:r>
            <a:r>
              <a:rPr lang="en-US" altLang="zh-CN" dirty="0"/>
              <a:t>4</a:t>
            </a:r>
          </a:p>
          <a:p>
            <a:r>
              <a:rPr lang="zh-CN" altLang="en-US" dirty="0"/>
              <a:t>→二者结合形成原子轨道→基组</a:t>
            </a:r>
          </a:p>
        </p:txBody>
      </p:sp>
    </p:spTree>
    <p:extLst>
      <p:ext uri="{BB962C8B-B14F-4D97-AF65-F5344CB8AC3E}">
        <p14:creationId xmlns:p14="http://schemas.microsoft.com/office/powerpoint/2010/main" val="294831395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Pro-DFT</a:t>
            </a:r>
            <a:endParaRPr lang="zh-CN" altLang="en-US" sz="3200" dirty="0">
              <a:solidFill>
                <a:schemeClr val="bg1"/>
              </a:solidFill>
              <a:latin typeface="隶书" pitchFamily="49" charset="-122"/>
              <a:ea typeface="隶书" pitchFamily="49" charset="-122"/>
              <a:cs typeface="+mn-cs"/>
            </a:endParaRP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73E41C83-5D1C-45D5-9972-88F2E485596A}"/>
              </a:ext>
            </a:extLst>
          </p:cNvPr>
          <p:cNvSpPr txBox="1"/>
          <p:nvPr/>
        </p:nvSpPr>
        <p:spPr>
          <a:xfrm>
            <a:off x="542260" y="1043543"/>
            <a:ext cx="271883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模仿思路</a:t>
            </a:r>
          </a:p>
        </p:txBody>
      </p:sp>
      <p:pic>
        <p:nvPicPr>
          <p:cNvPr id="2" name="图片 1">
            <a:extLst>
              <a:ext uri="{FF2B5EF4-FFF2-40B4-BE49-F238E27FC236}">
                <a16:creationId xmlns:a16="http://schemas.microsoft.com/office/drawing/2014/main" id="{EABF5067-6237-4969-A3D6-86CAF69B08C4}"/>
              </a:ext>
            </a:extLst>
          </p:cNvPr>
          <p:cNvPicPr>
            <a:picLocks noChangeAspect="1"/>
          </p:cNvPicPr>
          <p:nvPr/>
        </p:nvPicPr>
        <p:blipFill>
          <a:blip r:embed="rId2"/>
          <a:stretch>
            <a:fillRect/>
          </a:stretch>
        </p:blipFill>
        <p:spPr>
          <a:xfrm>
            <a:off x="-1" y="4206246"/>
            <a:ext cx="7105801" cy="2651754"/>
          </a:xfrm>
          <a:prstGeom prst="rect">
            <a:avLst/>
          </a:prstGeom>
        </p:spPr>
      </p:pic>
      <p:pic>
        <p:nvPicPr>
          <p:cNvPr id="3" name="图片 2">
            <a:extLst>
              <a:ext uri="{FF2B5EF4-FFF2-40B4-BE49-F238E27FC236}">
                <a16:creationId xmlns:a16="http://schemas.microsoft.com/office/drawing/2014/main" id="{BE0DD914-7FAD-49BE-9768-1C0BBB7B1DA9}"/>
              </a:ext>
            </a:extLst>
          </p:cNvPr>
          <p:cNvPicPr>
            <a:picLocks noChangeAspect="1"/>
          </p:cNvPicPr>
          <p:nvPr/>
        </p:nvPicPr>
        <p:blipFill rotWithShape="1">
          <a:blip r:embed="rId3"/>
          <a:srcRect r="6756" b="58158"/>
          <a:stretch/>
        </p:blipFill>
        <p:spPr>
          <a:xfrm>
            <a:off x="259448" y="2094825"/>
            <a:ext cx="2718830" cy="1906638"/>
          </a:xfrm>
          <a:prstGeom prst="rect">
            <a:avLst/>
          </a:prstGeom>
        </p:spPr>
      </p:pic>
      <p:sp>
        <p:nvSpPr>
          <p:cNvPr id="4" name="文本框 3">
            <a:extLst>
              <a:ext uri="{FF2B5EF4-FFF2-40B4-BE49-F238E27FC236}">
                <a16:creationId xmlns:a16="http://schemas.microsoft.com/office/drawing/2014/main" id="{7C470DEF-55A1-4BFD-9064-74635D6743BE}"/>
              </a:ext>
            </a:extLst>
          </p:cNvPr>
          <p:cNvSpPr txBox="1"/>
          <p:nvPr/>
        </p:nvSpPr>
        <p:spPr>
          <a:xfrm>
            <a:off x="3070590" y="1543838"/>
            <a:ext cx="5517150"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将距离、角度、二面角等几何信息</a:t>
            </a:r>
            <a:r>
              <a:rPr lang="en-US" altLang="zh-CN" dirty="0"/>
              <a:t>embedding</a:t>
            </a:r>
            <a:r>
              <a:rPr lang="zh-CN" altLang="en-US" dirty="0"/>
              <a:t>到“</a:t>
            </a:r>
            <a:r>
              <a:rPr lang="en-US" altLang="zh-CN" dirty="0"/>
              <a:t>DFT</a:t>
            </a:r>
            <a:r>
              <a:rPr lang="zh-CN" altLang="en-US" dirty="0"/>
              <a:t>使用”的</a:t>
            </a:r>
            <a:r>
              <a:rPr lang="en-US" altLang="zh-CN" dirty="0"/>
              <a:t>RBF, CBF, SBF</a:t>
            </a:r>
            <a:r>
              <a:rPr lang="zh-CN" altLang="en-US" dirty="0"/>
              <a:t>等函数中</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期望达到映射到特征空间的效果</a:t>
            </a:r>
          </a:p>
        </p:txBody>
      </p:sp>
      <p:sp>
        <p:nvSpPr>
          <p:cNvPr id="5" name="文本框 4">
            <a:extLst>
              <a:ext uri="{FF2B5EF4-FFF2-40B4-BE49-F238E27FC236}">
                <a16:creationId xmlns:a16="http://schemas.microsoft.com/office/drawing/2014/main" id="{E31CF99E-07CD-4DF9-8878-350B5883D2B1}"/>
              </a:ext>
            </a:extLst>
          </p:cNvPr>
          <p:cNvSpPr txBox="1"/>
          <p:nvPr/>
        </p:nvSpPr>
        <p:spPr>
          <a:xfrm>
            <a:off x="0" y="4314081"/>
            <a:ext cx="1504315" cy="369332"/>
          </a:xfrm>
          <a:prstGeom prst="rect">
            <a:avLst/>
          </a:prstGeom>
          <a:noFill/>
        </p:spPr>
        <p:txBody>
          <a:bodyPr wrap="square" rtlCol="0">
            <a:spAutoFit/>
          </a:bodyPr>
          <a:lstStyle/>
          <a:p>
            <a:r>
              <a:rPr lang="en-US" altLang="zh-CN" dirty="0" err="1"/>
              <a:t>SpookyNet</a:t>
            </a:r>
            <a:endParaRPr lang="zh-CN" altLang="en-US" dirty="0"/>
          </a:p>
        </p:txBody>
      </p:sp>
      <p:sp>
        <p:nvSpPr>
          <p:cNvPr id="49" name="文本框 48">
            <a:extLst>
              <a:ext uri="{FF2B5EF4-FFF2-40B4-BE49-F238E27FC236}">
                <a16:creationId xmlns:a16="http://schemas.microsoft.com/office/drawing/2014/main" id="{80AEFB3E-465D-4A16-AC7C-46FB5BE27DEE}"/>
              </a:ext>
            </a:extLst>
          </p:cNvPr>
          <p:cNvSpPr txBox="1"/>
          <p:nvPr/>
        </p:nvSpPr>
        <p:spPr>
          <a:xfrm>
            <a:off x="720724" y="1728155"/>
            <a:ext cx="1633855" cy="369332"/>
          </a:xfrm>
          <a:prstGeom prst="rect">
            <a:avLst/>
          </a:prstGeom>
          <a:noFill/>
        </p:spPr>
        <p:txBody>
          <a:bodyPr wrap="square" rtlCol="0">
            <a:spAutoFit/>
          </a:bodyPr>
          <a:lstStyle/>
          <a:p>
            <a:r>
              <a:rPr lang="en-US" altLang="zh-CN" dirty="0" err="1"/>
              <a:t>GemNet</a:t>
            </a:r>
            <a:r>
              <a:rPr lang="zh-CN" altLang="en-US" dirty="0"/>
              <a:t>图</a:t>
            </a:r>
            <a:r>
              <a:rPr lang="en-US" altLang="zh-CN" dirty="0"/>
              <a:t>4</a:t>
            </a:r>
            <a:endParaRPr lang="zh-CN" altLang="en-US" dirty="0"/>
          </a:p>
        </p:txBody>
      </p:sp>
      <p:pic>
        <p:nvPicPr>
          <p:cNvPr id="6" name="图片 5">
            <a:extLst>
              <a:ext uri="{FF2B5EF4-FFF2-40B4-BE49-F238E27FC236}">
                <a16:creationId xmlns:a16="http://schemas.microsoft.com/office/drawing/2014/main" id="{16032346-EC8C-4A4C-98CC-15930966EF4F}"/>
              </a:ext>
            </a:extLst>
          </p:cNvPr>
          <p:cNvPicPr>
            <a:picLocks noChangeAspect="1"/>
          </p:cNvPicPr>
          <p:nvPr/>
        </p:nvPicPr>
        <p:blipFill>
          <a:blip r:embed="rId4"/>
          <a:stretch>
            <a:fillRect/>
          </a:stretch>
        </p:blipFill>
        <p:spPr>
          <a:xfrm>
            <a:off x="7242387" y="2380783"/>
            <a:ext cx="1901613" cy="4477216"/>
          </a:xfrm>
          <a:prstGeom prst="rect">
            <a:avLst/>
          </a:prstGeom>
        </p:spPr>
      </p:pic>
      <p:sp>
        <p:nvSpPr>
          <p:cNvPr id="50" name="文本框 49">
            <a:extLst>
              <a:ext uri="{FF2B5EF4-FFF2-40B4-BE49-F238E27FC236}">
                <a16:creationId xmlns:a16="http://schemas.microsoft.com/office/drawing/2014/main" id="{97790740-EC55-4FF5-BF2B-6077ABA860B3}"/>
              </a:ext>
            </a:extLst>
          </p:cNvPr>
          <p:cNvSpPr txBox="1"/>
          <p:nvPr/>
        </p:nvSpPr>
        <p:spPr>
          <a:xfrm>
            <a:off x="7851866" y="2094825"/>
            <a:ext cx="1199784" cy="369332"/>
          </a:xfrm>
          <a:prstGeom prst="rect">
            <a:avLst/>
          </a:prstGeom>
          <a:noFill/>
        </p:spPr>
        <p:txBody>
          <a:bodyPr wrap="square" rtlCol="0">
            <a:spAutoFit/>
          </a:bodyPr>
          <a:lstStyle/>
          <a:p>
            <a:r>
              <a:rPr lang="en-US" altLang="zh-CN" dirty="0" err="1"/>
              <a:t>DimeNet</a:t>
            </a:r>
            <a:endParaRPr lang="zh-CN" altLang="en-US" dirty="0"/>
          </a:p>
        </p:txBody>
      </p:sp>
      <p:sp>
        <p:nvSpPr>
          <p:cNvPr id="51" name="矩形: 圆角 50">
            <a:extLst>
              <a:ext uri="{FF2B5EF4-FFF2-40B4-BE49-F238E27FC236}">
                <a16:creationId xmlns:a16="http://schemas.microsoft.com/office/drawing/2014/main" id="{4696537A-C224-453B-97A7-D6EE11D09E5A}"/>
              </a:ext>
            </a:extLst>
          </p:cNvPr>
          <p:cNvSpPr/>
          <p:nvPr/>
        </p:nvSpPr>
        <p:spPr>
          <a:xfrm>
            <a:off x="2969740" y="2955086"/>
            <a:ext cx="1152761" cy="369332"/>
          </a:xfrm>
          <a:prstGeom prst="roundRect">
            <a:avLst/>
          </a:prstGeom>
          <a:noFill/>
          <a:ln>
            <a:solidFill>
              <a:srgbClr val="5482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5482A3"/>
                </a:solidFill>
              </a:rPr>
              <a:t>几何坐标</a:t>
            </a:r>
          </a:p>
        </p:txBody>
      </p:sp>
      <p:cxnSp>
        <p:nvCxnSpPr>
          <p:cNvPr id="52" name="直接箭头连接符 51">
            <a:extLst>
              <a:ext uri="{FF2B5EF4-FFF2-40B4-BE49-F238E27FC236}">
                <a16:creationId xmlns:a16="http://schemas.microsoft.com/office/drawing/2014/main" id="{09513A07-6AD2-4689-8BD7-AA7053ED203A}"/>
              </a:ext>
            </a:extLst>
          </p:cNvPr>
          <p:cNvCxnSpPr>
            <a:cxnSpLocks/>
            <a:stCxn id="51" idx="3"/>
            <a:endCxn id="53" idx="1"/>
          </p:cNvCxnSpPr>
          <p:nvPr/>
        </p:nvCxnSpPr>
        <p:spPr>
          <a:xfrm>
            <a:off x="4122501" y="3139752"/>
            <a:ext cx="1661422" cy="0"/>
          </a:xfrm>
          <a:prstGeom prst="straightConnector1">
            <a:avLst/>
          </a:prstGeom>
          <a:ln>
            <a:solidFill>
              <a:srgbClr val="5482A3"/>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圆角 52">
            <a:extLst>
              <a:ext uri="{FF2B5EF4-FFF2-40B4-BE49-F238E27FC236}">
                <a16:creationId xmlns:a16="http://schemas.microsoft.com/office/drawing/2014/main" id="{55A9390E-9D1C-41EC-A7F3-4EC93F8DDDB3}"/>
              </a:ext>
            </a:extLst>
          </p:cNvPr>
          <p:cNvSpPr/>
          <p:nvPr/>
        </p:nvSpPr>
        <p:spPr>
          <a:xfrm>
            <a:off x="5783923" y="2955086"/>
            <a:ext cx="1152761" cy="369332"/>
          </a:xfrm>
          <a:prstGeom prst="roundRect">
            <a:avLst/>
          </a:prstGeom>
          <a:noFill/>
          <a:ln>
            <a:solidFill>
              <a:srgbClr val="5482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5482A3"/>
                </a:solidFill>
              </a:rPr>
              <a:t>特征空间</a:t>
            </a:r>
          </a:p>
        </p:txBody>
      </p:sp>
      <p:sp>
        <p:nvSpPr>
          <p:cNvPr id="54" name="文本框 53">
            <a:extLst>
              <a:ext uri="{FF2B5EF4-FFF2-40B4-BE49-F238E27FC236}">
                <a16:creationId xmlns:a16="http://schemas.microsoft.com/office/drawing/2014/main" id="{879365FA-89AD-4DDA-BA97-5C8E3B5E467D}"/>
              </a:ext>
            </a:extLst>
          </p:cNvPr>
          <p:cNvSpPr txBox="1"/>
          <p:nvPr/>
        </p:nvSpPr>
        <p:spPr>
          <a:xfrm>
            <a:off x="2664037" y="2823879"/>
            <a:ext cx="4578350" cy="369332"/>
          </a:xfrm>
          <a:prstGeom prst="rect">
            <a:avLst/>
          </a:prstGeom>
          <a:noFill/>
        </p:spPr>
        <p:txBody>
          <a:bodyPr wrap="square">
            <a:spAutoFit/>
          </a:bodyPr>
          <a:lstStyle/>
          <a:p>
            <a:pPr algn="ctr"/>
            <a:r>
              <a:rPr lang="zh-CN" altLang="en-US" dirty="0">
                <a:solidFill>
                  <a:srgbClr val="5482A3"/>
                </a:solidFill>
              </a:rPr>
              <a:t>基组</a:t>
            </a:r>
          </a:p>
        </p:txBody>
      </p:sp>
      <p:sp>
        <p:nvSpPr>
          <p:cNvPr id="55" name="文本框 54">
            <a:extLst>
              <a:ext uri="{FF2B5EF4-FFF2-40B4-BE49-F238E27FC236}">
                <a16:creationId xmlns:a16="http://schemas.microsoft.com/office/drawing/2014/main" id="{560D2B1A-BEBE-4A16-AB23-A6E0B2DBB254}"/>
              </a:ext>
            </a:extLst>
          </p:cNvPr>
          <p:cNvSpPr txBox="1"/>
          <p:nvPr/>
        </p:nvSpPr>
        <p:spPr>
          <a:xfrm>
            <a:off x="2664037" y="3164854"/>
            <a:ext cx="4578350" cy="369332"/>
          </a:xfrm>
          <a:prstGeom prst="rect">
            <a:avLst/>
          </a:prstGeom>
          <a:noFill/>
        </p:spPr>
        <p:txBody>
          <a:bodyPr wrap="square">
            <a:spAutoFit/>
          </a:bodyPr>
          <a:lstStyle/>
          <a:p>
            <a:pPr algn="ctr"/>
            <a:r>
              <a:rPr lang="en-US" altLang="zh-CN" dirty="0">
                <a:solidFill>
                  <a:srgbClr val="5482A3"/>
                </a:solidFill>
              </a:rPr>
              <a:t>embedding</a:t>
            </a:r>
            <a:endParaRPr lang="zh-CN" altLang="en-US" dirty="0">
              <a:solidFill>
                <a:srgbClr val="5482A3"/>
              </a:solidFill>
            </a:endParaRPr>
          </a:p>
        </p:txBody>
      </p:sp>
    </p:spTree>
    <p:extLst>
      <p:ext uri="{BB962C8B-B14F-4D97-AF65-F5344CB8AC3E}">
        <p14:creationId xmlns:p14="http://schemas.microsoft.com/office/powerpoint/2010/main" val="3190923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Pro-DFT</a:t>
            </a:r>
            <a:endParaRPr lang="zh-CN" altLang="en-US" sz="3200" dirty="0">
              <a:solidFill>
                <a:schemeClr val="bg1"/>
              </a:solidFill>
              <a:latin typeface="隶书" pitchFamily="49" charset="-122"/>
              <a:ea typeface="隶书" pitchFamily="49" charset="-122"/>
              <a:cs typeface="+mn-cs"/>
            </a:endParaRP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73E41C83-5D1C-45D5-9972-88F2E485596A}"/>
              </a:ext>
            </a:extLst>
          </p:cNvPr>
          <p:cNvSpPr txBox="1"/>
          <p:nvPr/>
        </p:nvSpPr>
        <p:spPr>
          <a:xfrm>
            <a:off x="542260" y="1043543"/>
            <a:ext cx="305438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覆盖</a:t>
            </a:r>
            <a:r>
              <a:rPr lang="en-US" altLang="zh-CN" dirty="0"/>
              <a:t>DFT</a:t>
            </a:r>
            <a:r>
              <a:rPr lang="zh-CN" altLang="en-US" dirty="0"/>
              <a:t>的应用领域</a:t>
            </a:r>
          </a:p>
        </p:txBody>
      </p:sp>
      <p:pic>
        <p:nvPicPr>
          <p:cNvPr id="2" name="图片 1">
            <a:extLst>
              <a:ext uri="{FF2B5EF4-FFF2-40B4-BE49-F238E27FC236}">
                <a16:creationId xmlns:a16="http://schemas.microsoft.com/office/drawing/2014/main" id="{058AFF02-E66E-4C58-B06A-7FD2F26391B9}"/>
              </a:ext>
            </a:extLst>
          </p:cNvPr>
          <p:cNvPicPr>
            <a:picLocks noChangeAspect="1"/>
          </p:cNvPicPr>
          <p:nvPr/>
        </p:nvPicPr>
        <p:blipFill>
          <a:blip r:embed="rId2"/>
          <a:stretch>
            <a:fillRect/>
          </a:stretch>
        </p:blipFill>
        <p:spPr>
          <a:xfrm>
            <a:off x="0" y="2562282"/>
            <a:ext cx="2149230" cy="3357108"/>
          </a:xfrm>
          <a:prstGeom prst="rect">
            <a:avLst/>
          </a:prstGeom>
        </p:spPr>
      </p:pic>
      <p:pic>
        <p:nvPicPr>
          <p:cNvPr id="3" name="图片 2">
            <a:extLst>
              <a:ext uri="{FF2B5EF4-FFF2-40B4-BE49-F238E27FC236}">
                <a16:creationId xmlns:a16="http://schemas.microsoft.com/office/drawing/2014/main" id="{1E3101F8-D9A0-413B-99BF-F2255E6B8EB7}"/>
              </a:ext>
            </a:extLst>
          </p:cNvPr>
          <p:cNvPicPr>
            <a:picLocks noChangeAspect="1"/>
          </p:cNvPicPr>
          <p:nvPr/>
        </p:nvPicPr>
        <p:blipFill>
          <a:blip r:embed="rId3"/>
          <a:stretch>
            <a:fillRect/>
          </a:stretch>
        </p:blipFill>
        <p:spPr>
          <a:xfrm>
            <a:off x="2447109" y="2263140"/>
            <a:ext cx="3048231" cy="1977696"/>
          </a:xfrm>
          <a:prstGeom prst="rect">
            <a:avLst/>
          </a:prstGeom>
        </p:spPr>
      </p:pic>
      <p:pic>
        <p:nvPicPr>
          <p:cNvPr id="4" name="图片 3">
            <a:extLst>
              <a:ext uri="{FF2B5EF4-FFF2-40B4-BE49-F238E27FC236}">
                <a16:creationId xmlns:a16="http://schemas.microsoft.com/office/drawing/2014/main" id="{B0F68170-7DCB-4370-A48A-938DF0DC64A6}"/>
              </a:ext>
            </a:extLst>
          </p:cNvPr>
          <p:cNvPicPr>
            <a:picLocks noChangeAspect="1"/>
          </p:cNvPicPr>
          <p:nvPr/>
        </p:nvPicPr>
        <p:blipFill>
          <a:blip r:embed="rId4"/>
          <a:stretch>
            <a:fillRect/>
          </a:stretch>
        </p:blipFill>
        <p:spPr>
          <a:xfrm>
            <a:off x="5650129" y="1396748"/>
            <a:ext cx="3267531" cy="3086531"/>
          </a:xfrm>
          <a:prstGeom prst="rect">
            <a:avLst/>
          </a:prstGeom>
        </p:spPr>
      </p:pic>
      <p:pic>
        <p:nvPicPr>
          <p:cNvPr id="5" name="图片 4">
            <a:extLst>
              <a:ext uri="{FF2B5EF4-FFF2-40B4-BE49-F238E27FC236}">
                <a16:creationId xmlns:a16="http://schemas.microsoft.com/office/drawing/2014/main" id="{87A61A95-5F1B-4FEB-8443-E92C01C4B689}"/>
              </a:ext>
            </a:extLst>
          </p:cNvPr>
          <p:cNvPicPr>
            <a:picLocks noChangeAspect="1"/>
          </p:cNvPicPr>
          <p:nvPr/>
        </p:nvPicPr>
        <p:blipFill>
          <a:blip r:embed="rId5"/>
          <a:stretch>
            <a:fillRect/>
          </a:stretch>
        </p:blipFill>
        <p:spPr>
          <a:xfrm>
            <a:off x="6336220" y="4483279"/>
            <a:ext cx="2807780" cy="2374721"/>
          </a:xfrm>
          <a:prstGeom prst="rect">
            <a:avLst/>
          </a:prstGeom>
        </p:spPr>
      </p:pic>
      <p:pic>
        <p:nvPicPr>
          <p:cNvPr id="6" name="图片 5">
            <a:extLst>
              <a:ext uri="{FF2B5EF4-FFF2-40B4-BE49-F238E27FC236}">
                <a16:creationId xmlns:a16="http://schemas.microsoft.com/office/drawing/2014/main" id="{3E580C32-CD99-4B93-AE71-8768179EAEAD}"/>
              </a:ext>
            </a:extLst>
          </p:cNvPr>
          <p:cNvPicPr>
            <a:picLocks noChangeAspect="1"/>
          </p:cNvPicPr>
          <p:nvPr/>
        </p:nvPicPr>
        <p:blipFill>
          <a:blip r:embed="rId6"/>
          <a:stretch>
            <a:fillRect/>
          </a:stretch>
        </p:blipFill>
        <p:spPr>
          <a:xfrm>
            <a:off x="2447109" y="4424894"/>
            <a:ext cx="2736285" cy="2433106"/>
          </a:xfrm>
          <a:prstGeom prst="rect">
            <a:avLst/>
          </a:prstGeom>
        </p:spPr>
      </p:pic>
      <p:sp>
        <p:nvSpPr>
          <p:cNvPr id="7" name="文本框 6">
            <a:extLst>
              <a:ext uri="{FF2B5EF4-FFF2-40B4-BE49-F238E27FC236}">
                <a16:creationId xmlns:a16="http://schemas.microsoft.com/office/drawing/2014/main" id="{33015C8C-3F89-4D0B-8455-2BA06CCACE7C}"/>
              </a:ext>
            </a:extLst>
          </p:cNvPr>
          <p:cNvSpPr txBox="1"/>
          <p:nvPr/>
        </p:nvSpPr>
        <p:spPr>
          <a:xfrm>
            <a:off x="0" y="1893808"/>
            <a:ext cx="2160395" cy="646331"/>
          </a:xfrm>
          <a:prstGeom prst="rect">
            <a:avLst/>
          </a:prstGeom>
          <a:noFill/>
        </p:spPr>
        <p:txBody>
          <a:bodyPr wrap="square" rtlCol="0">
            <a:spAutoFit/>
          </a:bodyPr>
          <a:lstStyle/>
          <a:p>
            <a:r>
              <a:rPr lang="en-US" altLang="zh-CN" dirty="0"/>
              <a:t>2019 </a:t>
            </a:r>
            <a:r>
              <a:rPr lang="en-US" altLang="zh-CN" dirty="0" err="1"/>
              <a:t>SchNOrb</a:t>
            </a:r>
            <a:endParaRPr lang="en-US" altLang="zh-CN" dirty="0"/>
          </a:p>
          <a:p>
            <a:r>
              <a:rPr lang="zh-CN" altLang="en-US" dirty="0"/>
              <a:t>预测分子轨道</a:t>
            </a:r>
          </a:p>
        </p:txBody>
      </p:sp>
      <p:sp>
        <p:nvSpPr>
          <p:cNvPr id="12" name="文本框 11">
            <a:extLst>
              <a:ext uri="{FF2B5EF4-FFF2-40B4-BE49-F238E27FC236}">
                <a16:creationId xmlns:a16="http://schemas.microsoft.com/office/drawing/2014/main" id="{CBDFD315-EDF8-4657-8B6A-15D28FD63827}"/>
              </a:ext>
            </a:extLst>
          </p:cNvPr>
          <p:cNvSpPr txBox="1"/>
          <p:nvPr/>
        </p:nvSpPr>
        <p:spPr>
          <a:xfrm>
            <a:off x="2410979" y="1576978"/>
            <a:ext cx="2160395" cy="646331"/>
          </a:xfrm>
          <a:prstGeom prst="rect">
            <a:avLst/>
          </a:prstGeom>
          <a:noFill/>
        </p:spPr>
        <p:txBody>
          <a:bodyPr wrap="square" rtlCol="0">
            <a:spAutoFit/>
          </a:bodyPr>
          <a:lstStyle/>
          <a:p>
            <a:r>
              <a:rPr lang="en-US" altLang="zh-CN" dirty="0"/>
              <a:t>2021 </a:t>
            </a:r>
            <a:r>
              <a:rPr lang="en-US" altLang="zh-CN" dirty="0" err="1"/>
              <a:t>FieldSchNet</a:t>
            </a:r>
            <a:endParaRPr lang="en-US" altLang="zh-CN" dirty="0"/>
          </a:p>
          <a:p>
            <a:r>
              <a:rPr lang="zh-CN" altLang="en-US" dirty="0"/>
              <a:t>预测红外光谱</a:t>
            </a:r>
          </a:p>
        </p:txBody>
      </p:sp>
      <p:sp>
        <p:nvSpPr>
          <p:cNvPr id="13" name="文本框 12">
            <a:extLst>
              <a:ext uri="{FF2B5EF4-FFF2-40B4-BE49-F238E27FC236}">
                <a16:creationId xmlns:a16="http://schemas.microsoft.com/office/drawing/2014/main" id="{5A51AD22-3F85-4A57-8A9F-4EAF5162DB18}"/>
              </a:ext>
            </a:extLst>
          </p:cNvPr>
          <p:cNvSpPr txBox="1"/>
          <p:nvPr/>
        </p:nvSpPr>
        <p:spPr>
          <a:xfrm>
            <a:off x="6714521" y="580927"/>
            <a:ext cx="2429479" cy="923330"/>
          </a:xfrm>
          <a:prstGeom prst="rect">
            <a:avLst/>
          </a:prstGeom>
          <a:noFill/>
        </p:spPr>
        <p:txBody>
          <a:bodyPr wrap="square" rtlCol="0">
            <a:spAutoFit/>
          </a:bodyPr>
          <a:lstStyle/>
          <a:p>
            <a:r>
              <a:rPr lang="en-US" altLang="zh-CN" dirty="0"/>
              <a:t>2021 </a:t>
            </a:r>
            <a:r>
              <a:rPr lang="en-US" altLang="zh-CN" dirty="0" err="1"/>
              <a:t>SpookyNet</a:t>
            </a:r>
            <a:endParaRPr lang="en-US" altLang="zh-CN" dirty="0"/>
          </a:p>
          <a:p>
            <a:r>
              <a:rPr lang="zh-CN" altLang="en-US" dirty="0"/>
              <a:t>带电、多自旋体系，非局域相互作用</a:t>
            </a:r>
          </a:p>
        </p:txBody>
      </p:sp>
      <p:sp>
        <p:nvSpPr>
          <p:cNvPr id="14" name="文本框 13">
            <a:extLst>
              <a:ext uri="{FF2B5EF4-FFF2-40B4-BE49-F238E27FC236}">
                <a16:creationId xmlns:a16="http://schemas.microsoft.com/office/drawing/2014/main" id="{3DD23088-23C9-402A-9C4C-48FEEB2C5E07}"/>
              </a:ext>
            </a:extLst>
          </p:cNvPr>
          <p:cNvSpPr txBox="1"/>
          <p:nvPr/>
        </p:nvSpPr>
        <p:spPr>
          <a:xfrm>
            <a:off x="295299" y="6198895"/>
            <a:ext cx="2429479" cy="646331"/>
          </a:xfrm>
          <a:prstGeom prst="rect">
            <a:avLst/>
          </a:prstGeom>
          <a:noFill/>
        </p:spPr>
        <p:txBody>
          <a:bodyPr wrap="square" rtlCol="0">
            <a:spAutoFit/>
          </a:bodyPr>
          <a:lstStyle/>
          <a:p>
            <a:pPr algn="ctr"/>
            <a:r>
              <a:rPr lang="en-US" altLang="zh-CN" dirty="0"/>
              <a:t>2023 </a:t>
            </a:r>
            <a:r>
              <a:rPr lang="en-US" altLang="zh-CN" dirty="0" err="1"/>
              <a:t>DeepH</a:t>
            </a:r>
            <a:endParaRPr lang="en-US" altLang="zh-CN" dirty="0"/>
          </a:p>
          <a:p>
            <a:pPr algn="ctr"/>
            <a:r>
              <a:rPr lang="zh-CN" altLang="en-US" dirty="0"/>
              <a:t>磁学性质</a:t>
            </a:r>
          </a:p>
        </p:txBody>
      </p:sp>
      <p:sp>
        <p:nvSpPr>
          <p:cNvPr id="15" name="文本框 14">
            <a:extLst>
              <a:ext uri="{FF2B5EF4-FFF2-40B4-BE49-F238E27FC236}">
                <a16:creationId xmlns:a16="http://schemas.microsoft.com/office/drawing/2014/main" id="{81AAEAF3-81C9-4571-8D76-5C7572EEC4AB}"/>
              </a:ext>
            </a:extLst>
          </p:cNvPr>
          <p:cNvSpPr txBox="1"/>
          <p:nvPr/>
        </p:nvSpPr>
        <p:spPr>
          <a:xfrm>
            <a:off x="4654745" y="5919390"/>
            <a:ext cx="2429479" cy="923330"/>
          </a:xfrm>
          <a:prstGeom prst="rect">
            <a:avLst/>
          </a:prstGeom>
          <a:noFill/>
        </p:spPr>
        <p:txBody>
          <a:bodyPr wrap="square" rtlCol="0">
            <a:spAutoFit/>
          </a:bodyPr>
          <a:lstStyle/>
          <a:p>
            <a:pPr algn="ctr"/>
            <a:r>
              <a:rPr lang="en-US" altLang="zh-CN" dirty="0"/>
              <a:t>2023 </a:t>
            </a:r>
            <a:r>
              <a:rPr lang="en-US" altLang="zh-CN" dirty="0" err="1"/>
              <a:t>sGDML</a:t>
            </a:r>
            <a:endParaRPr lang="en-US" altLang="zh-CN" dirty="0"/>
          </a:p>
          <a:p>
            <a:pPr algn="ctr"/>
            <a:r>
              <a:rPr lang="zh-CN" altLang="en-US" dirty="0"/>
              <a:t>取代传统力场</a:t>
            </a:r>
            <a:endParaRPr lang="en-US" altLang="zh-CN" dirty="0"/>
          </a:p>
          <a:p>
            <a:pPr algn="ctr"/>
            <a:r>
              <a:rPr lang="en-US" altLang="zh-CN" dirty="0"/>
              <a:t>200~400</a:t>
            </a:r>
            <a:r>
              <a:rPr lang="zh-CN" altLang="en-US" dirty="0"/>
              <a:t>的</a:t>
            </a:r>
            <a:r>
              <a:rPr lang="en-US" altLang="zh-CN" dirty="0"/>
              <a:t>MD</a:t>
            </a:r>
            <a:endParaRPr lang="zh-CN" altLang="en-US" dirty="0"/>
          </a:p>
        </p:txBody>
      </p:sp>
    </p:spTree>
    <p:extLst>
      <p:ext uri="{BB962C8B-B14F-4D97-AF65-F5344CB8AC3E}">
        <p14:creationId xmlns:p14="http://schemas.microsoft.com/office/powerpoint/2010/main" val="1366031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Pro-GNN</a:t>
            </a:r>
            <a:endParaRPr lang="zh-CN" altLang="en-US" sz="3200" dirty="0">
              <a:solidFill>
                <a:schemeClr val="bg1"/>
              </a:solidFill>
              <a:latin typeface="隶书" pitchFamily="49" charset="-122"/>
              <a:ea typeface="隶书" pitchFamily="49" charset="-122"/>
              <a:cs typeface="+mn-cs"/>
            </a:endParaRP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73E41C83-5D1C-45D5-9972-88F2E485596A}"/>
              </a:ext>
            </a:extLst>
          </p:cNvPr>
          <p:cNvSpPr txBox="1"/>
          <p:nvPr/>
        </p:nvSpPr>
        <p:spPr>
          <a:xfrm>
            <a:off x="541178" y="843075"/>
            <a:ext cx="6511683"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消息传递：图神经网络的卷积</a:t>
            </a:r>
          </a:p>
        </p:txBody>
      </p:sp>
      <p:sp>
        <p:nvSpPr>
          <p:cNvPr id="8" name="文本框 7">
            <a:extLst>
              <a:ext uri="{FF2B5EF4-FFF2-40B4-BE49-F238E27FC236}">
                <a16:creationId xmlns:a16="http://schemas.microsoft.com/office/drawing/2014/main" id="{ABA280D5-C982-48A8-B056-C535AA05308F}"/>
              </a:ext>
            </a:extLst>
          </p:cNvPr>
          <p:cNvSpPr txBox="1"/>
          <p:nvPr/>
        </p:nvSpPr>
        <p:spPr>
          <a:xfrm>
            <a:off x="185894" y="6101751"/>
            <a:ext cx="6167175" cy="369332"/>
          </a:xfrm>
          <a:prstGeom prst="rect">
            <a:avLst/>
          </a:prstGeom>
          <a:noFill/>
        </p:spPr>
        <p:txBody>
          <a:bodyPr wrap="square">
            <a:spAutoFit/>
          </a:bodyPr>
          <a:lstStyle/>
          <a:p>
            <a:r>
              <a:rPr lang="en-US" altLang="zh-CN" dirty="0">
                <a:hlinkClick r:id="rId2"/>
              </a:rPr>
              <a:t>Understanding Convolutions on Graphs (distill.pub)</a:t>
            </a:r>
            <a:endParaRPr lang="zh-CN" altLang="en-US" dirty="0"/>
          </a:p>
        </p:txBody>
      </p:sp>
      <p:sp>
        <p:nvSpPr>
          <p:cNvPr id="10" name="文本框 9">
            <a:extLst>
              <a:ext uri="{FF2B5EF4-FFF2-40B4-BE49-F238E27FC236}">
                <a16:creationId xmlns:a16="http://schemas.microsoft.com/office/drawing/2014/main" id="{57925830-9B22-47C9-A80C-4BE88083A30D}"/>
              </a:ext>
            </a:extLst>
          </p:cNvPr>
          <p:cNvSpPr txBox="1"/>
          <p:nvPr/>
        </p:nvSpPr>
        <p:spPr>
          <a:xfrm>
            <a:off x="185894" y="6471083"/>
            <a:ext cx="7222252" cy="369332"/>
          </a:xfrm>
          <a:prstGeom prst="rect">
            <a:avLst/>
          </a:prstGeom>
          <a:noFill/>
        </p:spPr>
        <p:txBody>
          <a:bodyPr wrap="square">
            <a:spAutoFit/>
          </a:bodyPr>
          <a:lstStyle/>
          <a:p>
            <a:r>
              <a:rPr lang="en-US" altLang="zh-CN" dirty="0">
                <a:hlinkClick r:id="rId3"/>
              </a:rPr>
              <a:t>A Gentle Introduction to Graph Neural Networks (distill.pub)</a:t>
            </a:r>
            <a:endParaRPr lang="zh-CN" altLang="en-US" dirty="0"/>
          </a:p>
        </p:txBody>
      </p:sp>
      <p:pic>
        <p:nvPicPr>
          <p:cNvPr id="7" name="图片 6">
            <a:extLst>
              <a:ext uri="{FF2B5EF4-FFF2-40B4-BE49-F238E27FC236}">
                <a16:creationId xmlns:a16="http://schemas.microsoft.com/office/drawing/2014/main" id="{3A8BB40A-BA3A-4011-A358-5CE066DAADF1}"/>
              </a:ext>
            </a:extLst>
          </p:cNvPr>
          <p:cNvPicPr>
            <a:picLocks noChangeAspect="1"/>
          </p:cNvPicPr>
          <p:nvPr/>
        </p:nvPicPr>
        <p:blipFill>
          <a:blip r:embed="rId4"/>
          <a:stretch>
            <a:fillRect/>
          </a:stretch>
        </p:blipFill>
        <p:spPr>
          <a:xfrm>
            <a:off x="1551408" y="1212407"/>
            <a:ext cx="6041184" cy="2740185"/>
          </a:xfrm>
          <a:prstGeom prst="rect">
            <a:avLst/>
          </a:prstGeom>
        </p:spPr>
      </p:pic>
      <p:pic>
        <p:nvPicPr>
          <p:cNvPr id="9" name="图片 8">
            <a:extLst>
              <a:ext uri="{FF2B5EF4-FFF2-40B4-BE49-F238E27FC236}">
                <a16:creationId xmlns:a16="http://schemas.microsoft.com/office/drawing/2014/main" id="{3991A064-45E9-407E-B1BD-AC8F022D2A00}"/>
              </a:ext>
            </a:extLst>
          </p:cNvPr>
          <p:cNvPicPr>
            <a:picLocks noChangeAspect="1"/>
          </p:cNvPicPr>
          <p:nvPr/>
        </p:nvPicPr>
        <p:blipFill>
          <a:blip r:embed="rId5"/>
          <a:stretch>
            <a:fillRect/>
          </a:stretch>
        </p:blipFill>
        <p:spPr>
          <a:xfrm>
            <a:off x="1068791" y="4162226"/>
            <a:ext cx="7468642" cy="1971950"/>
          </a:xfrm>
          <a:prstGeom prst="rect">
            <a:avLst/>
          </a:prstGeom>
        </p:spPr>
      </p:pic>
      <p:sp>
        <p:nvSpPr>
          <p:cNvPr id="5" name="文本框 4">
            <a:extLst>
              <a:ext uri="{FF2B5EF4-FFF2-40B4-BE49-F238E27FC236}">
                <a16:creationId xmlns:a16="http://schemas.microsoft.com/office/drawing/2014/main" id="{49DE2475-2609-474E-9B69-C9FACF442AB1}"/>
              </a:ext>
            </a:extLst>
          </p:cNvPr>
          <p:cNvSpPr txBox="1"/>
          <p:nvPr/>
        </p:nvSpPr>
        <p:spPr>
          <a:xfrm>
            <a:off x="3922206" y="1364648"/>
            <a:ext cx="2069961" cy="369332"/>
          </a:xfrm>
          <a:prstGeom prst="rect">
            <a:avLst/>
          </a:prstGeom>
          <a:noFill/>
        </p:spPr>
        <p:txBody>
          <a:bodyPr wrap="square" rtlCol="0">
            <a:spAutoFit/>
          </a:bodyPr>
          <a:lstStyle/>
          <a:p>
            <a:r>
              <a:rPr lang="zh-CN" altLang="en-US" dirty="0"/>
              <a:t>节点的消息传递</a:t>
            </a:r>
          </a:p>
        </p:txBody>
      </p:sp>
      <p:sp>
        <p:nvSpPr>
          <p:cNvPr id="15" name="文本框 14">
            <a:extLst>
              <a:ext uri="{FF2B5EF4-FFF2-40B4-BE49-F238E27FC236}">
                <a16:creationId xmlns:a16="http://schemas.microsoft.com/office/drawing/2014/main" id="{A36AE0D3-339A-423E-A535-3FB1F2E48CD4}"/>
              </a:ext>
            </a:extLst>
          </p:cNvPr>
          <p:cNvSpPr txBox="1"/>
          <p:nvPr/>
        </p:nvSpPr>
        <p:spPr>
          <a:xfrm>
            <a:off x="6816885" y="5764844"/>
            <a:ext cx="2069961" cy="369332"/>
          </a:xfrm>
          <a:prstGeom prst="rect">
            <a:avLst/>
          </a:prstGeom>
          <a:noFill/>
        </p:spPr>
        <p:txBody>
          <a:bodyPr wrap="square" rtlCol="0">
            <a:spAutoFit/>
          </a:bodyPr>
          <a:lstStyle/>
          <a:p>
            <a:r>
              <a:rPr lang="en-US" altLang="zh-CN" dirty="0"/>
              <a:t>GNN</a:t>
            </a:r>
            <a:r>
              <a:rPr lang="zh-CN" altLang="en-US" dirty="0"/>
              <a:t>工作流程</a:t>
            </a:r>
          </a:p>
        </p:txBody>
      </p:sp>
    </p:spTree>
    <p:extLst>
      <p:ext uri="{BB962C8B-B14F-4D97-AF65-F5344CB8AC3E}">
        <p14:creationId xmlns:p14="http://schemas.microsoft.com/office/powerpoint/2010/main" val="1196730506"/>
      </p:ext>
    </p:extLst>
  </p:cSld>
  <p:clrMapOvr>
    <a:masterClrMapping/>
  </p:clrMapOvr>
</p:sld>
</file>

<file path=ppt/theme/theme1.xml><?xml version="1.0" encoding="utf-8"?>
<a:theme xmlns:a="http://schemas.openxmlformats.org/drawingml/2006/main" name="Office 主题">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自定义 2">
      <a:majorFont>
        <a:latin typeface="Broadway"/>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2135</TotalTime>
  <Words>1431</Words>
  <Application>Microsoft Office PowerPoint</Application>
  <PresentationFormat>全屏显示(4:3)</PresentationFormat>
  <Paragraphs>266</Paragraphs>
  <Slides>28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隶书</vt:lpstr>
      <vt:lpstr>微软雅黑</vt:lpstr>
      <vt:lpstr>Arial</vt:lpstr>
      <vt:lpstr>Calibri</vt:lpstr>
      <vt:lpstr>Tahoma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刘 明康</cp:lastModifiedBy>
  <cp:revision>128</cp:revision>
  <cp:lastPrinted>2015-03-12T14:31:09Z</cp:lastPrinted>
  <dcterms:created xsi:type="dcterms:W3CDTF">2014-12-22T06:08:09Z</dcterms:created>
  <dcterms:modified xsi:type="dcterms:W3CDTF">2023-06-08T18:13:13Z</dcterms:modified>
</cp:coreProperties>
</file>